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91" r:id="rId2"/>
    <p:sldId id="462" r:id="rId3"/>
    <p:sldId id="467" r:id="rId4"/>
    <p:sldId id="466" r:id="rId5"/>
    <p:sldId id="416" r:id="rId6"/>
    <p:sldId id="417" r:id="rId7"/>
    <p:sldId id="419" r:id="rId8"/>
    <p:sldId id="460" r:id="rId9"/>
    <p:sldId id="394" r:id="rId10"/>
    <p:sldId id="420" r:id="rId11"/>
    <p:sldId id="282" r:id="rId12"/>
    <p:sldId id="345" r:id="rId13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BEDC2FD-F228-4ED9-AC9E-5564F69F7C71}">
          <p14:sldIdLst>
            <p14:sldId id="391"/>
          </p14:sldIdLst>
        </p14:section>
        <p14:section name="Раздел без заголовка" id="{C844E0BA-2AB2-45BC-BAA4-28290DCB3DC1}">
          <p14:sldIdLst>
            <p14:sldId id="462"/>
            <p14:sldId id="467"/>
            <p14:sldId id="466"/>
            <p14:sldId id="416"/>
            <p14:sldId id="417"/>
            <p14:sldId id="419"/>
            <p14:sldId id="460"/>
            <p14:sldId id="394"/>
            <p14:sldId id="420"/>
            <p14:sldId id="282"/>
            <p14:sldId id="3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2F2F2"/>
    <a:srgbClr val="E9EBF5"/>
    <a:srgbClr val="0068AB"/>
    <a:srgbClr val="0068AC"/>
    <a:srgbClr val="4271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00" autoAdjust="0"/>
    <p:restoredTop sz="94291" autoAdjust="0"/>
  </p:normalViewPr>
  <p:slideViewPr>
    <p:cSldViewPr snapToGrid="0">
      <p:cViewPr>
        <p:scale>
          <a:sx n="44" d="100"/>
          <a:sy n="44" d="100"/>
        </p:scale>
        <p:origin x="42" y="10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12" y="118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02C8D-B0B7-4B7B-AACF-F8C073EF495D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D5B9A-920C-4DC1-BC91-3D4535D22F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615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r">
              <a:defRPr sz="1200"/>
            </a:lvl1pPr>
          </a:lstStyle>
          <a:p>
            <a:fld id="{3902932C-57FC-40EB-80E9-7D4E4AD938AE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89" tIns="45994" rIns="91989" bIns="4599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1989" tIns="45994" rIns="91989" bIns="4599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r">
              <a:defRPr sz="1200"/>
            </a:lvl1pPr>
          </a:lstStyle>
          <a:p>
            <a:fld id="{FF8F097F-C064-4297-A535-34407B57C3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939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CFF29-28CE-44AB-953D-7D8289420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6A6B60D-9581-4D1F-A550-959A5B0640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0086ED-230B-4F59-80F8-8FF7F6D56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CF41-8BD8-4AB3-91F5-554A23104DD4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6F6864-3401-4465-BAEC-9601DF278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3EEE61-55D6-4580-B0A8-4CEB765C5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61BA-3121-4201-8C7C-202D66AD0C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71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095633-DDA7-4CE5-A525-0BD0E76CD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6F614B-89B0-494A-814E-2FAED9383E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E842D8-45E9-4F26-B35C-9D4C6E1E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CF41-8BD8-4AB3-91F5-554A23104DD4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E5B6C3-A855-4075-AF11-7A304EB67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E014B1-3458-4921-801E-93317798A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61BA-3121-4201-8C7C-202D66AD0C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634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87FEE6-0E31-4BA8-99A2-99CFD758AB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BF7BDA-4B97-4B8E-AF9F-8E59C1D6D1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00DAF0-3A16-4B42-B512-F00A77BA5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CF41-8BD8-4AB3-91F5-554A23104DD4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F334A4-F547-450E-98ED-39DB7BF1C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212354-0A62-4252-8B50-C1F8C6A98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61BA-3121-4201-8C7C-202D66AD0C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65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223EE2-C855-404E-AD3C-AE65A44A6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8AFD34-B302-46EE-8F72-EA0046E34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B17FC6-79DB-4DDD-9AE2-742F9722F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CF41-8BD8-4AB3-91F5-554A23104DD4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0FBF0A-BC83-45A4-86DD-9B1999A3B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B32CD7-AEEB-43A7-A6AA-45D2A0FDC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61BA-3121-4201-8C7C-202D66AD0C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73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CCFEA0-CE26-4C9E-8412-0BCD56398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DE6629-0EF4-4AA6-9277-74A244E7E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FB5559-3F0A-4C4B-A836-7B26C020E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CF41-8BD8-4AB3-91F5-554A23104DD4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404EDC-607F-42F3-B621-F68FDAC12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D71F2F-F978-4007-A8CC-F6A14C66C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61BA-3121-4201-8C7C-202D66AD0C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48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5CD64D-57B6-4831-9E74-9E1A3F295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5DD009-69F1-4CA8-B0E6-06C51B4C8B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CBF69A-31DD-47AF-AB82-967D19615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229ED3-84C3-440C-BEBE-A460DCF2C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CF41-8BD8-4AB3-91F5-554A23104DD4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C99514-27C4-4919-AB95-925F76D9B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3F4E6D-C8FB-4AD7-AC8B-CDA5A4E0A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61BA-3121-4201-8C7C-202D66AD0C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777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F6E474-2183-488E-9ECD-97C4B8E2C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73B776-ABEE-468A-9A74-EA1627E11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EDB65D-CDF7-4172-B7B4-213490F48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FA7B93B-2D04-452A-8034-82AB54F4B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9A3D26-D8B1-44BE-BFB7-E29CA6806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3E4D6D-FDF4-435B-9886-5C6C23D9E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CF41-8BD8-4AB3-91F5-554A23104DD4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F288973-D3D1-45BB-B1D9-D7B1132A3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9440F5-63EA-4857-A42C-C7EC612A3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61BA-3121-4201-8C7C-202D66AD0C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425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E3E1B3-3364-489F-BAF5-10AB8991A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857E88D-AF0F-4A99-9FE3-F0E303A66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CF41-8BD8-4AB3-91F5-554A23104DD4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BD7EE88-3FA9-480D-BA5C-6F2F7B3C2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95FCF52-FABA-43D2-BE95-1878B099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61BA-3121-4201-8C7C-202D66AD0C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375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46599EA-5347-40B8-8C63-AE208BAEF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CF41-8BD8-4AB3-91F5-554A23104DD4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E8BE4E3-76A0-4DFE-980A-3ADD43A63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A50D66-0990-4403-B4EF-45AC194B6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61BA-3121-4201-8C7C-202D66AD0C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10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E45F8-A460-4AB1-BBFE-B937279B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12620A-F6F6-497E-9CE1-8069D86A0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712636-E75D-473E-84FF-C77ABE87A5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D16D4F-3F59-45DE-A40A-1D52B0B5E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CF41-8BD8-4AB3-91F5-554A23104DD4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0383EC-E128-41AB-979A-9754B6998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50AB11-3886-4475-81C9-072307F22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61BA-3121-4201-8C7C-202D66AD0C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942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F1F30B-E4D5-48EA-917A-D892EF40A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FF06A3-8DBE-4E17-A447-DB70853B9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0CBA0A-7F66-4DBE-BF39-5C31A555A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8523CB-0325-4806-8504-3E79BBC4E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CF41-8BD8-4AB3-91F5-554A23104DD4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D5A1E5-4FEC-4D2F-A0AE-8FBE1A41E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3DD757-9CE6-4FA8-BC81-C30AA9BC3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61BA-3121-4201-8C7C-202D66AD0C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024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048E5-47E0-48E1-B3AA-F9DDCFCE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CD03DF-D2A4-4157-AFEF-78DFE515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952828-83B6-465D-BCC1-6D4680AD6F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ACF41-8BD8-4AB3-91F5-554A23104DD4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977E3D-7040-4410-8C3F-7D3AD5C1F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8F1783-0800-4704-8CC0-DB5E693E4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461BA-3121-4201-8C7C-202D66AD0C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28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tp.okmot.kg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8760" y="670560"/>
            <a:ext cx="14767560" cy="61874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DE299C-587D-4929-A4D9-63D2F33A7A04}"/>
              </a:ext>
            </a:extLst>
          </p:cNvPr>
          <p:cNvSpPr txBox="1"/>
          <p:nvPr/>
        </p:nvSpPr>
        <p:spPr>
          <a:xfrm>
            <a:off x="813995" y="0"/>
            <a:ext cx="1167384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Бишкек шаарынын мэриясынын </a:t>
            </a:r>
            <a:r>
              <a:rPr lang="ru-RU" sz="4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муниципалдык</a:t>
            </a:r>
            <a:r>
              <a:rPr lang="ru-RU" sz="4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үлк башкармалыгы</a:t>
            </a:r>
            <a:endParaRPr lang="ru-RU" sz="4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83" y="94461"/>
            <a:ext cx="1077536" cy="107753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059788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" y="0"/>
            <a:ext cx="12189359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25A0FDB-21CE-481A-9319-FAA41D6DB847}"/>
              </a:ext>
            </a:extLst>
          </p:cNvPr>
          <p:cNvSpPr/>
          <p:nvPr/>
        </p:nvSpPr>
        <p:spPr>
          <a:xfrm>
            <a:off x="529903" y="480879"/>
            <a:ext cx="6096000" cy="582986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Кыргыз </a:t>
            </a:r>
            <a:r>
              <a:rPr lang="ru-RU" sz="28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Республикасында</a:t>
            </a:r>
            <a:r>
              <a:rPr lang="ru-RU" sz="2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Санариптештирүү</a:t>
            </a:r>
            <a:r>
              <a:rPr lang="ru-RU" sz="2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боюнча</a:t>
            </a:r>
            <a:r>
              <a:rPr lang="ru-RU" sz="2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иш-чаралардын</a:t>
            </a:r>
            <a:r>
              <a:rPr lang="ru-RU" sz="2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алкагында</a:t>
            </a:r>
            <a:r>
              <a:rPr lang="ru-RU" sz="2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b="1" u="sng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Автоматташтырылган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маалыматтык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система (АИС)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иштелип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чыккан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жана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жайылтылган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</a:p>
          <a:p>
            <a:pPr algn="just">
              <a:lnSpc>
                <a:spcPct val="107000"/>
              </a:lnSpc>
            </a:pPr>
            <a:endParaRPr lang="ru-RU" sz="2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Бишкек шаарынын мэриясынын ММБ 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муниципалдык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мүлккө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ижара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келишимин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түзүү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укугуна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электронддук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аукцион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жүргүзүү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ишине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өттү;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EB010B-6CE1-4CFB-9BEC-47631C0DAA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607" y="344224"/>
            <a:ext cx="4928075" cy="277204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7607" y="3592285"/>
            <a:ext cx="4876800" cy="27037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BBA329-45D7-423C-90A5-EA289F88C3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83" y="94461"/>
            <a:ext cx="1077536" cy="107753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977118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" y="0"/>
            <a:ext cx="12189359" cy="6858000"/>
          </a:xfrm>
          <a:prstGeom prst="rect">
            <a:avLst/>
          </a:prstGeom>
        </p:spPr>
      </p:pic>
      <p:sp>
        <p:nvSpPr>
          <p:cNvPr id="22" name="Прямоугольник 9"/>
          <p:cNvSpPr/>
          <p:nvPr/>
        </p:nvSpPr>
        <p:spPr>
          <a:xfrm>
            <a:off x="3017839" y="423612"/>
            <a:ext cx="6151561" cy="355233"/>
          </a:xfrm>
          <a:custGeom>
            <a:avLst/>
            <a:gdLst>
              <a:gd name="connsiteX0" fmla="*/ 0 w 3359217"/>
              <a:gd name="connsiteY0" fmla="*/ 0 h 417763"/>
              <a:gd name="connsiteX1" fmla="*/ 3359217 w 3359217"/>
              <a:gd name="connsiteY1" fmla="*/ 0 h 417763"/>
              <a:gd name="connsiteX2" fmla="*/ 3359217 w 3359217"/>
              <a:gd name="connsiteY2" fmla="*/ 417763 h 417763"/>
              <a:gd name="connsiteX3" fmla="*/ 0 w 3359217"/>
              <a:gd name="connsiteY3" fmla="*/ 417763 h 417763"/>
              <a:gd name="connsiteX4" fmla="*/ 0 w 3359217"/>
              <a:gd name="connsiteY4" fmla="*/ 0 h 417763"/>
              <a:gd name="connsiteX0" fmla="*/ 0 w 3508442"/>
              <a:gd name="connsiteY0" fmla="*/ 3175 h 417763"/>
              <a:gd name="connsiteX1" fmla="*/ 3508442 w 3508442"/>
              <a:gd name="connsiteY1" fmla="*/ 0 h 417763"/>
              <a:gd name="connsiteX2" fmla="*/ 3508442 w 3508442"/>
              <a:gd name="connsiteY2" fmla="*/ 417763 h 417763"/>
              <a:gd name="connsiteX3" fmla="*/ 149225 w 3508442"/>
              <a:gd name="connsiteY3" fmla="*/ 417763 h 417763"/>
              <a:gd name="connsiteX4" fmla="*/ 0 w 3508442"/>
              <a:gd name="connsiteY4" fmla="*/ 3175 h 417763"/>
              <a:gd name="connsiteX0" fmla="*/ 0 w 3679892"/>
              <a:gd name="connsiteY0" fmla="*/ 3175 h 417763"/>
              <a:gd name="connsiteX1" fmla="*/ 3679892 w 3679892"/>
              <a:gd name="connsiteY1" fmla="*/ 0 h 417763"/>
              <a:gd name="connsiteX2" fmla="*/ 3508442 w 3679892"/>
              <a:gd name="connsiteY2" fmla="*/ 417763 h 417763"/>
              <a:gd name="connsiteX3" fmla="*/ 149225 w 3679892"/>
              <a:gd name="connsiteY3" fmla="*/ 417763 h 417763"/>
              <a:gd name="connsiteX4" fmla="*/ 0 w 3679892"/>
              <a:gd name="connsiteY4" fmla="*/ 3175 h 417763"/>
              <a:gd name="connsiteX0" fmla="*/ 0 w 3659329"/>
              <a:gd name="connsiteY0" fmla="*/ 3175 h 417763"/>
              <a:gd name="connsiteX1" fmla="*/ 3659329 w 3659329"/>
              <a:gd name="connsiteY1" fmla="*/ 0 h 417763"/>
              <a:gd name="connsiteX2" fmla="*/ 3487879 w 3659329"/>
              <a:gd name="connsiteY2" fmla="*/ 417763 h 417763"/>
              <a:gd name="connsiteX3" fmla="*/ 128662 w 3659329"/>
              <a:gd name="connsiteY3" fmla="*/ 417763 h 417763"/>
              <a:gd name="connsiteX4" fmla="*/ 0 w 3659329"/>
              <a:gd name="connsiteY4" fmla="*/ 3175 h 417763"/>
              <a:gd name="connsiteX0" fmla="*/ 0 w 3621941"/>
              <a:gd name="connsiteY0" fmla="*/ 14685 h 429273"/>
              <a:gd name="connsiteX1" fmla="*/ 3621941 w 3621941"/>
              <a:gd name="connsiteY1" fmla="*/ 0 h 429273"/>
              <a:gd name="connsiteX2" fmla="*/ 3487879 w 3621941"/>
              <a:gd name="connsiteY2" fmla="*/ 429273 h 429273"/>
              <a:gd name="connsiteX3" fmla="*/ 128662 w 3621941"/>
              <a:gd name="connsiteY3" fmla="*/ 429273 h 429273"/>
              <a:gd name="connsiteX4" fmla="*/ 0 w 3621941"/>
              <a:gd name="connsiteY4" fmla="*/ 14685 h 42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1941" h="429273">
                <a:moveTo>
                  <a:pt x="0" y="14685"/>
                </a:moveTo>
                <a:lnTo>
                  <a:pt x="3621941" y="0"/>
                </a:lnTo>
                <a:lnTo>
                  <a:pt x="3487879" y="429273"/>
                </a:lnTo>
                <a:lnTo>
                  <a:pt x="128662" y="429273"/>
                </a:lnTo>
                <a:lnTo>
                  <a:pt x="0" y="146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781568" y="431951"/>
            <a:ext cx="47507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y-KG" sz="1600" b="1" dirty="0">
                <a:latin typeface="Arial" panose="020B0604020202020204" pitchFamily="34" charset="0"/>
                <a:cs typeface="Arial" panose="020B0604020202020204" pitchFamily="34" charset="0"/>
              </a:rPr>
              <a:t>Кызматчылар боюнча интерактивдүү карта 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3487" y="850273"/>
            <a:ext cx="9788838" cy="55233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30F2A5D-4A4C-46C4-A0D6-36CFE261E2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1" y="72690"/>
            <a:ext cx="1077536" cy="107753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978386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61" b="31319"/>
          <a:stretch/>
        </p:blipFill>
        <p:spPr>
          <a:xfrm>
            <a:off x="0" y="400050"/>
            <a:ext cx="12192000" cy="6457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1852" y="585977"/>
            <a:ext cx="10515600" cy="517871"/>
          </a:xfrm>
        </p:spPr>
        <p:txBody>
          <a:bodyPr>
            <a:noAutofit/>
          </a:bodyPr>
          <a:lstStyle/>
          <a:p>
            <a:pPr algn="ctr"/>
            <a:r>
              <a:rPr lang="ru-RU" sz="60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60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өңүл</a:t>
            </a:r>
            <a:r>
              <a:rPr lang="ru-RU" sz="6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60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бурганыңыздарга</a:t>
            </a:r>
            <a:r>
              <a:rPr lang="ru-RU" sz="6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br>
              <a:rPr lang="ru-RU" sz="6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60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чоң</a:t>
            </a:r>
            <a:r>
              <a:rPr lang="ru-RU" sz="6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60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ырахмат</a:t>
            </a:r>
            <a:r>
              <a:rPr lang="ru-RU" sz="6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330" y="3895725"/>
            <a:ext cx="340519" cy="34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19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" y="0"/>
            <a:ext cx="1218935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5F7435-98E2-4CEE-883D-E328EFFC832D}"/>
              </a:ext>
            </a:extLst>
          </p:cNvPr>
          <p:cNvSpPr txBox="1"/>
          <p:nvPr/>
        </p:nvSpPr>
        <p:spPr>
          <a:xfrm>
            <a:off x="3186260" y="595894"/>
            <a:ext cx="8232145" cy="156966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Муниципалдык </a:t>
            </a:r>
            <a:r>
              <a:rPr lang="ru-RU" sz="4800" dirty="0" err="1">
                <a:latin typeface="Arial" panose="020B0604020202020204" pitchFamily="34" charset="0"/>
                <a:cs typeface="Arial" panose="020B0604020202020204" pitchFamily="34" charset="0"/>
              </a:rPr>
              <a:t>мүлктү</a:t>
            </a: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latin typeface="Arial" panose="020B0604020202020204" pitchFamily="34" charset="0"/>
                <a:cs typeface="Arial" panose="020B0604020202020204" pitchFamily="34" charset="0"/>
              </a:rPr>
              <a:t>ижаралоо</a:t>
            </a: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6903523-4064-4C5A-828C-6103BE27E10F}"/>
              </a:ext>
            </a:extLst>
          </p:cNvPr>
          <p:cNvSpPr/>
          <p:nvPr/>
        </p:nvSpPr>
        <p:spPr>
          <a:xfrm>
            <a:off x="607734" y="2409852"/>
            <a:ext cx="10885102" cy="397031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y-KG" sz="2800" dirty="0">
                <a:latin typeface="Arial" panose="020B0604020202020204" pitchFamily="34" charset="0"/>
                <a:cs typeface="Arial" panose="020B0604020202020204" pitchFamily="34" charset="0"/>
              </a:rPr>
              <a:t>Бишкек шаарынын муниципалдык мүлкүндө турган кыймылсыз мүлк объекттерин ыкчам башкаруу жана чарба жүргүзүү укугуна муниципалдык мүлктү пайдалануучулар, рыноктук ижара акысы менен ижарачылар ыйгарым укуктуу органдын макулдугу менен көрсөтүлгөн кыймылсыз объекттерин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БШКнын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2020-жылдын 14-январындагы № 143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токтому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менен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бекитилген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y-KG" sz="2800" dirty="0">
                <a:latin typeface="Arial" panose="020B0604020202020204" pitchFamily="34" charset="0"/>
                <a:cs typeface="Arial" panose="020B0604020202020204" pitchFamily="34" charset="0"/>
              </a:rPr>
              <a:t>Жободо белгиленген тартипте көрсөтүлгөн объектти толугу же бөлүгүн субижарага бере алышат.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098EB9-51E1-43DE-A887-7949B0ED9CC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079" y="426719"/>
            <a:ext cx="2507609" cy="182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86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" y="0"/>
            <a:ext cx="1218935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5F7435-98E2-4CEE-883D-E328EFFC832D}"/>
              </a:ext>
            </a:extLst>
          </p:cNvPr>
          <p:cNvSpPr txBox="1"/>
          <p:nvPr/>
        </p:nvSpPr>
        <p:spPr>
          <a:xfrm>
            <a:off x="3251834" y="595894"/>
            <a:ext cx="8166571" cy="14465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Муниципалдык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мүлктүн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тизмеги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6903523-4064-4C5A-828C-6103BE27E10F}"/>
              </a:ext>
            </a:extLst>
          </p:cNvPr>
          <p:cNvSpPr/>
          <p:nvPr/>
        </p:nvSpPr>
        <p:spPr>
          <a:xfrm>
            <a:off x="533303" y="2363579"/>
            <a:ext cx="10885102" cy="378565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y-KG" sz="2000" b="1" dirty="0">
                <a:latin typeface="Arial" panose="020B0604020202020204" pitchFamily="34" charset="0"/>
                <a:cs typeface="Arial" panose="020B0604020202020204" pitchFamily="34" charset="0"/>
              </a:rPr>
              <a:t>№ 2 тизме </a:t>
            </a:r>
            <a:r>
              <a:rPr lang="ky-KG" sz="2000" dirty="0">
                <a:latin typeface="Arial" panose="020B0604020202020204" pitchFamily="34" charset="0"/>
                <a:cs typeface="Arial" panose="020B0604020202020204" pitchFamily="34" charset="0"/>
              </a:rPr>
              <a:t>- Кыргыз Республикасынын мыйзамдарына ылайык, Бишкек шаарынын жергиликтүү өз алдынча башкаруу органдары коомдук маанилүү социалдык иш-аракеттерге байланыштуу жеңилдетилген негизде кыймылсыз объекттерди бере турган уюмдардын жана мекемелердин, ошондой эле жеке жана юридикалык жактардын тизмеси;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y-KG" sz="2000" b="1" dirty="0">
                <a:latin typeface="Arial" panose="020B0604020202020204" pitchFamily="34" charset="0"/>
                <a:cs typeface="Arial" panose="020B0604020202020204" pitchFamily="34" charset="0"/>
              </a:rPr>
              <a:t>№ 2 тизмек</a:t>
            </a:r>
            <a:r>
              <a:rPr lang="ky-KG" sz="2000" dirty="0">
                <a:latin typeface="Arial" panose="020B0604020202020204" pitchFamily="34" charset="0"/>
                <a:cs typeface="Arial" panose="020B0604020202020204" pitchFamily="34" charset="0"/>
              </a:rPr>
              <a:t> - № 2 тизмеге киргизилген ишканаларга, уюмдарга жана мекемелерге, жеке жана юридикалык жактарга жеңилдетилген ижара акысы менен ижарага берилүүчү Бишкек шаарынын муниципалдык менчигинде турган кыймылсыз объекттердин тизмеги;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y-KG" sz="2000" b="1" dirty="0">
                <a:latin typeface="Arial" panose="020B0604020202020204" pitchFamily="34" charset="0"/>
                <a:cs typeface="Arial" panose="020B0604020202020204" pitchFamily="34" charset="0"/>
              </a:rPr>
              <a:t>№ 3 тизмек</a:t>
            </a:r>
            <a:r>
              <a:rPr lang="ky-KG" sz="2000" dirty="0">
                <a:latin typeface="Arial" panose="020B0604020202020204" pitchFamily="34" charset="0"/>
                <a:cs typeface="Arial" panose="020B0604020202020204" pitchFamily="34" charset="0"/>
              </a:rPr>
              <a:t> - 5 жылга чейинки мөөнөткө рыноктук ижара акысы менен ижарага берилүүчү Бишкек шаарынын муниципалдык менчигинде турган кыймылсыз объекттердин тизмеги;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A9DCB0D-D900-490B-8D05-D1263DD081B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074" y="426719"/>
            <a:ext cx="2507609" cy="182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74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" y="0"/>
            <a:ext cx="1218935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5F7435-98E2-4CEE-883D-E328EFFC832D}"/>
              </a:ext>
            </a:extLst>
          </p:cNvPr>
          <p:cNvSpPr txBox="1"/>
          <p:nvPr/>
        </p:nvSpPr>
        <p:spPr>
          <a:xfrm>
            <a:off x="3251834" y="595894"/>
            <a:ext cx="8166571" cy="83099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 № 3 </a:t>
            </a:r>
            <a:r>
              <a:rPr lang="ru-RU" sz="4800" dirty="0" err="1">
                <a:latin typeface="Arial" panose="020B0604020202020204" pitchFamily="34" charset="0"/>
                <a:cs typeface="Arial" panose="020B0604020202020204" pitchFamily="34" charset="0"/>
              </a:rPr>
              <a:t>Тизмек</a:t>
            </a: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6903523-4064-4C5A-828C-6103BE27E10F}"/>
              </a:ext>
            </a:extLst>
          </p:cNvPr>
          <p:cNvSpPr/>
          <p:nvPr/>
        </p:nvSpPr>
        <p:spPr>
          <a:xfrm>
            <a:off x="586468" y="2246616"/>
            <a:ext cx="10885102" cy="409342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ky-KG" sz="2000" dirty="0">
                <a:latin typeface="Arial" panose="020B0604020202020204" pitchFamily="34" charset="0"/>
                <a:cs typeface="Arial" panose="020B0604020202020204" pitchFamily="34" charset="0"/>
              </a:rPr>
              <a:t>Жеке жана юридикалык жактарга рыноктук ижара акысы менен муниципалдык мүлктү пайдалануу укугу төмөнкүлөргө берилет: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y-KG" sz="2000" dirty="0">
                <a:latin typeface="Arial" panose="020B0604020202020204" pitchFamily="34" charset="0"/>
                <a:cs typeface="Arial" panose="020B0604020202020204" pitchFamily="34" charset="0"/>
              </a:rPr>
              <a:t>а) жанаша жайгашкан жер участогу менен турак эмес имараттарга, курулмаларга же жайларга;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y-KG" sz="2000" dirty="0">
                <a:latin typeface="Arial" panose="020B0604020202020204" pitchFamily="34" charset="0"/>
                <a:cs typeface="Arial" panose="020B0604020202020204" pitchFamily="34" charset="0"/>
              </a:rPr>
              <a:t>б) мүлктүк комплекстерге (мүлктүк комплекстин бөлүгү);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y-KG" sz="2000" dirty="0">
                <a:latin typeface="Arial" panose="020B0604020202020204" pitchFamily="34" charset="0"/>
                <a:cs typeface="Arial" panose="020B0604020202020204" pitchFamily="34" charset="0"/>
              </a:rPr>
              <a:t>в) кыймылсыз мүлк бирдиги катары түзүлгөн жана муниципалдык мүлктү башкаруу жана тескөө боюнча ыйгарым укуктуу органга бекитилген жалпы пайдалануудагы жерлерге, жер участокторго;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y-KG" sz="2000" dirty="0">
                <a:latin typeface="Arial" panose="020B0604020202020204" pitchFamily="34" charset="0"/>
                <a:cs typeface="Arial" panose="020B0604020202020204" pitchFamily="34" charset="0"/>
              </a:rPr>
              <a:t>г) коомдук транспорт аялдамаларына, жер үстүндөгү, жер алдындагы жөө жүрүүчүлөр өтмөктөрүнө, монументтик курулмаларга, таянычтарга, жарнамалык калкандарга, жол өтмөктөрүнө, көрктөндүрүү объекттерине;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y-KG" sz="2000" dirty="0">
                <a:latin typeface="Arial" panose="020B0604020202020204" pitchFamily="34" charset="0"/>
                <a:cs typeface="Arial" panose="020B0604020202020204" pitchFamily="34" charset="0"/>
              </a:rPr>
              <a:t>д) № 1, № 2, № 4 тизмектерге киргизилген объекттерди кошпогондо, Бишкек шаарынын муниципалдык менчигинде турган башка кыймылсыз мүлк объекттерине.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441" y="426719"/>
            <a:ext cx="2507609" cy="182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51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" y="0"/>
            <a:ext cx="1218935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17544" y="5076758"/>
            <a:ext cx="73569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y-KG" sz="2000" b="1" dirty="0">
                <a:solidFill>
                  <a:schemeClr val="bg1"/>
                </a:solidFill>
              </a:rPr>
              <a:t>Электрондук форматта муниципалдык м</a:t>
            </a:r>
            <a:r>
              <a:rPr lang="ky-KG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үлккѳ ижара келишимин түзүү  укугуна торук ѳткѳрүү боюнча электрондук соода аянты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0438960-9099-45F4-81B1-28D2B7C71AE6}"/>
              </a:ext>
            </a:extLst>
          </p:cNvPr>
          <p:cNvSpPr/>
          <p:nvPr/>
        </p:nvSpPr>
        <p:spPr>
          <a:xfrm>
            <a:off x="4683818" y="2567226"/>
            <a:ext cx="2824363" cy="861774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ЭСА</a:t>
            </a:r>
            <a:endParaRPr lang="ru-RU" sz="5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621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823"/>
            <a:ext cx="1218935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5F7435-98E2-4CEE-883D-E328EFFC832D}"/>
              </a:ext>
            </a:extLst>
          </p:cNvPr>
          <p:cNvSpPr txBox="1"/>
          <p:nvPr/>
        </p:nvSpPr>
        <p:spPr>
          <a:xfrm>
            <a:off x="3166315" y="580288"/>
            <a:ext cx="8391235" cy="70788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Бишкек шаарынын мэриясынын Муниципалдык мүлк башкармалыгы толугу менен иштин электрондук форматына өттү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E56D971-B508-43E5-9576-A9DFC24736DA}"/>
              </a:ext>
            </a:extLst>
          </p:cNvPr>
          <p:cNvSpPr/>
          <p:nvPr/>
        </p:nvSpPr>
        <p:spPr>
          <a:xfrm>
            <a:off x="7442652" y="2342108"/>
            <a:ext cx="4136164" cy="313932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Кыргыз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Республикасында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Санариптештирүү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боюнча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иш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чараларды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жүзүгө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ашыруунун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алкагында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y-KG" dirty="0">
                <a:latin typeface="Arial" panose="020B0604020202020204" pitchFamily="34" charset="0"/>
                <a:cs typeface="Arial" panose="020B0604020202020204" pitchFamily="34" charset="0"/>
              </a:rPr>
              <a:t>муниципалдык мүлктү  электрондук аукцион аркылуу ижарага берүү тартиби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регламенттештирилген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</a:p>
          <a:p>
            <a:pPr algn="just"/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процедураны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ачык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жана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айкын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өткөрүүгө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ошондой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эле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шаардык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киреше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бөлүгүн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көбөйтүүгө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мүмкүндүк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берет.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6ADE8ED-5270-469C-8B69-32A8E9A52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02" y="201857"/>
            <a:ext cx="2466975" cy="1314450"/>
          </a:xfrm>
          <a:prstGeom prst="rect">
            <a:avLst/>
          </a:prstGeom>
        </p:spPr>
      </p:pic>
      <p:sp>
        <p:nvSpPr>
          <p:cNvPr id="15" name="Прямоугольник 9">
            <a:extLst>
              <a:ext uri="{FF2B5EF4-FFF2-40B4-BE49-F238E27FC236}">
                <a16:creationId xmlns:a16="http://schemas.microsoft.com/office/drawing/2014/main" id="{E3F46C61-1021-4582-9F44-E80FB0924F90}"/>
              </a:ext>
            </a:extLst>
          </p:cNvPr>
          <p:cNvSpPr/>
          <p:nvPr/>
        </p:nvSpPr>
        <p:spPr>
          <a:xfrm>
            <a:off x="111095" y="140783"/>
            <a:ext cx="2965391" cy="1407827"/>
          </a:xfrm>
          <a:custGeom>
            <a:avLst/>
            <a:gdLst>
              <a:gd name="connsiteX0" fmla="*/ 0 w 3359217"/>
              <a:gd name="connsiteY0" fmla="*/ 0 h 417763"/>
              <a:gd name="connsiteX1" fmla="*/ 3359217 w 3359217"/>
              <a:gd name="connsiteY1" fmla="*/ 0 h 417763"/>
              <a:gd name="connsiteX2" fmla="*/ 3359217 w 3359217"/>
              <a:gd name="connsiteY2" fmla="*/ 417763 h 417763"/>
              <a:gd name="connsiteX3" fmla="*/ 0 w 3359217"/>
              <a:gd name="connsiteY3" fmla="*/ 417763 h 417763"/>
              <a:gd name="connsiteX4" fmla="*/ 0 w 3359217"/>
              <a:gd name="connsiteY4" fmla="*/ 0 h 417763"/>
              <a:gd name="connsiteX0" fmla="*/ 0 w 3508442"/>
              <a:gd name="connsiteY0" fmla="*/ 3175 h 417763"/>
              <a:gd name="connsiteX1" fmla="*/ 3508442 w 3508442"/>
              <a:gd name="connsiteY1" fmla="*/ 0 h 417763"/>
              <a:gd name="connsiteX2" fmla="*/ 3508442 w 3508442"/>
              <a:gd name="connsiteY2" fmla="*/ 417763 h 417763"/>
              <a:gd name="connsiteX3" fmla="*/ 149225 w 3508442"/>
              <a:gd name="connsiteY3" fmla="*/ 417763 h 417763"/>
              <a:gd name="connsiteX4" fmla="*/ 0 w 3508442"/>
              <a:gd name="connsiteY4" fmla="*/ 3175 h 417763"/>
              <a:gd name="connsiteX0" fmla="*/ 0 w 3679892"/>
              <a:gd name="connsiteY0" fmla="*/ 3175 h 417763"/>
              <a:gd name="connsiteX1" fmla="*/ 3679892 w 3679892"/>
              <a:gd name="connsiteY1" fmla="*/ 0 h 417763"/>
              <a:gd name="connsiteX2" fmla="*/ 3508442 w 3679892"/>
              <a:gd name="connsiteY2" fmla="*/ 417763 h 417763"/>
              <a:gd name="connsiteX3" fmla="*/ 149225 w 3679892"/>
              <a:gd name="connsiteY3" fmla="*/ 417763 h 417763"/>
              <a:gd name="connsiteX4" fmla="*/ 0 w 3679892"/>
              <a:gd name="connsiteY4" fmla="*/ 3175 h 417763"/>
              <a:gd name="connsiteX0" fmla="*/ 0 w 3659329"/>
              <a:gd name="connsiteY0" fmla="*/ 3175 h 417763"/>
              <a:gd name="connsiteX1" fmla="*/ 3659329 w 3659329"/>
              <a:gd name="connsiteY1" fmla="*/ 0 h 417763"/>
              <a:gd name="connsiteX2" fmla="*/ 3487879 w 3659329"/>
              <a:gd name="connsiteY2" fmla="*/ 417763 h 417763"/>
              <a:gd name="connsiteX3" fmla="*/ 128662 w 3659329"/>
              <a:gd name="connsiteY3" fmla="*/ 417763 h 417763"/>
              <a:gd name="connsiteX4" fmla="*/ 0 w 3659329"/>
              <a:gd name="connsiteY4" fmla="*/ 3175 h 417763"/>
              <a:gd name="connsiteX0" fmla="*/ 0 w 3621941"/>
              <a:gd name="connsiteY0" fmla="*/ 14685 h 429273"/>
              <a:gd name="connsiteX1" fmla="*/ 3621941 w 3621941"/>
              <a:gd name="connsiteY1" fmla="*/ 0 h 429273"/>
              <a:gd name="connsiteX2" fmla="*/ 3487879 w 3621941"/>
              <a:gd name="connsiteY2" fmla="*/ 429273 h 429273"/>
              <a:gd name="connsiteX3" fmla="*/ 128662 w 3621941"/>
              <a:gd name="connsiteY3" fmla="*/ 429273 h 429273"/>
              <a:gd name="connsiteX4" fmla="*/ 0 w 3621941"/>
              <a:gd name="connsiteY4" fmla="*/ 14685 h 429273"/>
              <a:gd name="connsiteX0" fmla="*/ 0 w 3588582"/>
              <a:gd name="connsiteY0" fmla="*/ 8929 h 429273"/>
              <a:gd name="connsiteX1" fmla="*/ 3588582 w 3588582"/>
              <a:gd name="connsiteY1" fmla="*/ 0 h 429273"/>
              <a:gd name="connsiteX2" fmla="*/ 3454520 w 3588582"/>
              <a:gd name="connsiteY2" fmla="*/ 429273 h 429273"/>
              <a:gd name="connsiteX3" fmla="*/ 95303 w 3588582"/>
              <a:gd name="connsiteY3" fmla="*/ 429273 h 429273"/>
              <a:gd name="connsiteX4" fmla="*/ 0 w 3588582"/>
              <a:gd name="connsiteY4" fmla="*/ 8929 h 429273"/>
              <a:gd name="connsiteX0" fmla="*/ 0 w 3558930"/>
              <a:gd name="connsiteY0" fmla="*/ 1255 h 421599"/>
              <a:gd name="connsiteX1" fmla="*/ 3558930 w 3558930"/>
              <a:gd name="connsiteY1" fmla="*/ 0 h 421599"/>
              <a:gd name="connsiteX2" fmla="*/ 3454520 w 3558930"/>
              <a:gd name="connsiteY2" fmla="*/ 421599 h 421599"/>
              <a:gd name="connsiteX3" fmla="*/ 95303 w 3558930"/>
              <a:gd name="connsiteY3" fmla="*/ 421599 h 421599"/>
              <a:gd name="connsiteX4" fmla="*/ 0 w 3558930"/>
              <a:gd name="connsiteY4" fmla="*/ 1255 h 42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8930" h="421599">
                <a:moveTo>
                  <a:pt x="0" y="1255"/>
                </a:moveTo>
                <a:lnTo>
                  <a:pt x="3558930" y="0"/>
                </a:lnTo>
                <a:lnTo>
                  <a:pt x="3454520" y="421599"/>
                </a:lnTo>
                <a:lnTo>
                  <a:pt x="95303" y="421599"/>
                </a:lnTo>
                <a:lnTo>
                  <a:pt x="0" y="12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B05C73-458A-41D6-BB9F-74BA3BA9FF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11" y="204549"/>
            <a:ext cx="2466667" cy="131428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D691259-1B39-4513-A7E9-7B5B1B9F5B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26" y="1696784"/>
            <a:ext cx="6695238" cy="3568270"/>
          </a:xfrm>
          <a:prstGeom prst="rect">
            <a:avLst/>
          </a:prstGeom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B98ED060-1A2F-4298-92D6-FE5B10426366}"/>
              </a:ext>
            </a:extLst>
          </p:cNvPr>
          <p:cNvGrpSpPr/>
          <p:nvPr/>
        </p:nvGrpSpPr>
        <p:grpSpPr>
          <a:xfrm>
            <a:off x="900949" y="4709028"/>
            <a:ext cx="6221853" cy="1375709"/>
            <a:chOff x="1626901" y="3418129"/>
            <a:chExt cx="6221853" cy="1446403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F6903523-4064-4C5A-828C-6103BE27E10F}"/>
                </a:ext>
              </a:extLst>
            </p:cNvPr>
            <p:cNvSpPr/>
            <p:nvPr/>
          </p:nvSpPr>
          <p:spPr>
            <a:xfrm>
              <a:off x="1626901" y="4218201"/>
              <a:ext cx="6221853" cy="646331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Аталган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платформада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Мамлекеттик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мүлктү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башкаруу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фондунун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соода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аянтчасы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дагы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иш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алып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барат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045EE214-3E00-432B-A823-C78CDD6D2AB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58353" y="3418129"/>
              <a:ext cx="324078" cy="800072"/>
            </a:xfrm>
            <a:prstGeom prst="straightConnector1">
              <a:avLst/>
            </a:prstGeom>
            <a:ln w="38100" cap="rnd">
              <a:bevel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5914E50D-A04B-4A7E-ABDF-9FB60622CC56}"/>
              </a:ext>
            </a:extLst>
          </p:cNvPr>
          <p:cNvGrpSpPr/>
          <p:nvPr/>
        </p:nvGrpSpPr>
        <p:grpSpPr>
          <a:xfrm>
            <a:off x="4438436" y="1654123"/>
            <a:ext cx="7140380" cy="1972655"/>
            <a:chOff x="4438436" y="1654123"/>
            <a:chExt cx="7140380" cy="1972655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24ACBF20-EC02-426C-86AE-8227982B27BF}"/>
                </a:ext>
              </a:extLst>
            </p:cNvPr>
            <p:cNvSpPr/>
            <p:nvPr/>
          </p:nvSpPr>
          <p:spPr>
            <a:xfrm>
              <a:off x="7442652" y="1654123"/>
              <a:ext cx="4136164" cy="646331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 w="34925">
              <a:solidFill>
                <a:schemeClr val="accent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Муниципалдык мүлк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эми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он-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лайн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аукцион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аркылуу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гана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берилет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  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" name="Прямая со стрелкой 12">
              <a:extLst>
                <a:ext uri="{FF2B5EF4-FFF2-40B4-BE49-F238E27FC236}">
                  <a16:creationId xmlns:a16="http://schemas.microsoft.com/office/drawing/2014/main" id="{40D232A5-A523-4F42-A94E-0180AD6FBDAE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 flipH="1">
              <a:off x="5250094" y="1977289"/>
              <a:ext cx="2192558" cy="1649489"/>
            </a:xfrm>
            <a:prstGeom prst="straightConnector1">
              <a:avLst/>
            </a:prstGeom>
            <a:ln w="38100" cap="rnd">
              <a:bevel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>
              <a:extLst>
                <a:ext uri="{FF2B5EF4-FFF2-40B4-BE49-F238E27FC236}">
                  <a16:creationId xmlns:a16="http://schemas.microsoft.com/office/drawing/2014/main" id="{92127B5D-A949-40B4-8AAA-D3497464B569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 flipH="1">
              <a:off x="4438436" y="1977289"/>
              <a:ext cx="3004216" cy="775874"/>
            </a:xfrm>
            <a:prstGeom prst="straightConnector1">
              <a:avLst/>
            </a:prstGeom>
            <a:ln w="38100" cap="rnd">
              <a:bevel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082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783"/>
            <a:ext cx="1218935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5F7435-98E2-4CEE-883D-E328EFFC832D}"/>
              </a:ext>
            </a:extLst>
          </p:cNvPr>
          <p:cNvSpPr txBox="1"/>
          <p:nvPr/>
        </p:nvSpPr>
        <p:spPr>
          <a:xfrm>
            <a:off x="3187581" y="753357"/>
            <a:ext cx="8265103" cy="70788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Бишкек шаарынын мэриясынын Муниципалдык мүлк башкармалыгы толугу менен иштин электрондук форматына өттү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9">
            <a:extLst>
              <a:ext uri="{FF2B5EF4-FFF2-40B4-BE49-F238E27FC236}">
                <a16:creationId xmlns:a16="http://schemas.microsoft.com/office/drawing/2014/main" id="{15F9BD86-016A-4764-99CD-6A3E27914E0C}"/>
              </a:ext>
            </a:extLst>
          </p:cNvPr>
          <p:cNvSpPr/>
          <p:nvPr/>
        </p:nvSpPr>
        <p:spPr>
          <a:xfrm>
            <a:off x="111095" y="140783"/>
            <a:ext cx="2965391" cy="1407827"/>
          </a:xfrm>
          <a:custGeom>
            <a:avLst/>
            <a:gdLst>
              <a:gd name="connsiteX0" fmla="*/ 0 w 3359217"/>
              <a:gd name="connsiteY0" fmla="*/ 0 h 417763"/>
              <a:gd name="connsiteX1" fmla="*/ 3359217 w 3359217"/>
              <a:gd name="connsiteY1" fmla="*/ 0 h 417763"/>
              <a:gd name="connsiteX2" fmla="*/ 3359217 w 3359217"/>
              <a:gd name="connsiteY2" fmla="*/ 417763 h 417763"/>
              <a:gd name="connsiteX3" fmla="*/ 0 w 3359217"/>
              <a:gd name="connsiteY3" fmla="*/ 417763 h 417763"/>
              <a:gd name="connsiteX4" fmla="*/ 0 w 3359217"/>
              <a:gd name="connsiteY4" fmla="*/ 0 h 417763"/>
              <a:gd name="connsiteX0" fmla="*/ 0 w 3508442"/>
              <a:gd name="connsiteY0" fmla="*/ 3175 h 417763"/>
              <a:gd name="connsiteX1" fmla="*/ 3508442 w 3508442"/>
              <a:gd name="connsiteY1" fmla="*/ 0 h 417763"/>
              <a:gd name="connsiteX2" fmla="*/ 3508442 w 3508442"/>
              <a:gd name="connsiteY2" fmla="*/ 417763 h 417763"/>
              <a:gd name="connsiteX3" fmla="*/ 149225 w 3508442"/>
              <a:gd name="connsiteY3" fmla="*/ 417763 h 417763"/>
              <a:gd name="connsiteX4" fmla="*/ 0 w 3508442"/>
              <a:gd name="connsiteY4" fmla="*/ 3175 h 417763"/>
              <a:gd name="connsiteX0" fmla="*/ 0 w 3679892"/>
              <a:gd name="connsiteY0" fmla="*/ 3175 h 417763"/>
              <a:gd name="connsiteX1" fmla="*/ 3679892 w 3679892"/>
              <a:gd name="connsiteY1" fmla="*/ 0 h 417763"/>
              <a:gd name="connsiteX2" fmla="*/ 3508442 w 3679892"/>
              <a:gd name="connsiteY2" fmla="*/ 417763 h 417763"/>
              <a:gd name="connsiteX3" fmla="*/ 149225 w 3679892"/>
              <a:gd name="connsiteY3" fmla="*/ 417763 h 417763"/>
              <a:gd name="connsiteX4" fmla="*/ 0 w 3679892"/>
              <a:gd name="connsiteY4" fmla="*/ 3175 h 417763"/>
              <a:gd name="connsiteX0" fmla="*/ 0 w 3659329"/>
              <a:gd name="connsiteY0" fmla="*/ 3175 h 417763"/>
              <a:gd name="connsiteX1" fmla="*/ 3659329 w 3659329"/>
              <a:gd name="connsiteY1" fmla="*/ 0 h 417763"/>
              <a:gd name="connsiteX2" fmla="*/ 3487879 w 3659329"/>
              <a:gd name="connsiteY2" fmla="*/ 417763 h 417763"/>
              <a:gd name="connsiteX3" fmla="*/ 128662 w 3659329"/>
              <a:gd name="connsiteY3" fmla="*/ 417763 h 417763"/>
              <a:gd name="connsiteX4" fmla="*/ 0 w 3659329"/>
              <a:gd name="connsiteY4" fmla="*/ 3175 h 417763"/>
              <a:gd name="connsiteX0" fmla="*/ 0 w 3621941"/>
              <a:gd name="connsiteY0" fmla="*/ 14685 h 429273"/>
              <a:gd name="connsiteX1" fmla="*/ 3621941 w 3621941"/>
              <a:gd name="connsiteY1" fmla="*/ 0 h 429273"/>
              <a:gd name="connsiteX2" fmla="*/ 3487879 w 3621941"/>
              <a:gd name="connsiteY2" fmla="*/ 429273 h 429273"/>
              <a:gd name="connsiteX3" fmla="*/ 128662 w 3621941"/>
              <a:gd name="connsiteY3" fmla="*/ 429273 h 429273"/>
              <a:gd name="connsiteX4" fmla="*/ 0 w 3621941"/>
              <a:gd name="connsiteY4" fmla="*/ 14685 h 429273"/>
              <a:gd name="connsiteX0" fmla="*/ 0 w 3588582"/>
              <a:gd name="connsiteY0" fmla="*/ 8929 h 429273"/>
              <a:gd name="connsiteX1" fmla="*/ 3588582 w 3588582"/>
              <a:gd name="connsiteY1" fmla="*/ 0 h 429273"/>
              <a:gd name="connsiteX2" fmla="*/ 3454520 w 3588582"/>
              <a:gd name="connsiteY2" fmla="*/ 429273 h 429273"/>
              <a:gd name="connsiteX3" fmla="*/ 95303 w 3588582"/>
              <a:gd name="connsiteY3" fmla="*/ 429273 h 429273"/>
              <a:gd name="connsiteX4" fmla="*/ 0 w 3588582"/>
              <a:gd name="connsiteY4" fmla="*/ 8929 h 429273"/>
              <a:gd name="connsiteX0" fmla="*/ 0 w 3558930"/>
              <a:gd name="connsiteY0" fmla="*/ 1255 h 421599"/>
              <a:gd name="connsiteX1" fmla="*/ 3558930 w 3558930"/>
              <a:gd name="connsiteY1" fmla="*/ 0 h 421599"/>
              <a:gd name="connsiteX2" fmla="*/ 3454520 w 3558930"/>
              <a:gd name="connsiteY2" fmla="*/ 421599 h 421599"/>
              <a:gd name="connsiteX3" fmla="*/ 95303 w 3558930"/>
              <a:gd name="connsiteY3" fmla="*/ 421599 h 421599"/>
              <a:gd name="connsiteX4" fmla="*/ 0 w 3558930"/>
              <a:gd name="connsiteY4" fmla="*/ 1255 h 42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8930" h="421599">
                <a:moveTo>
                  <a:pt x="0" y="1255"/>
                </a:moveTo>
                <a:lnTo>
                  <a:pt x="3558930" y="0"/>
                </a:lnTo>
                <a:lnTo>
                  <a:pt x="3454520" y="421599"/>
                </a:lnTo>
                <a:lnTo>
                  <a:pt x="95303" y="421599"/>
                </a:lnTo>
                <a:lnTo>
                  <a:pt x="0" y="12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866900"/>
            <a:ext cx="6553200" cy="42377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1245" y="2634040"/>
            <a:ext cx="4415099" cy="248406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6382002-64FD-447F-9A12-C80BA77BD3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11" y="204549"/>
            <a:ext cx="2466667" cy="1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82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" y="0"/>
            <a:ext cx="1218935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5F7435-98E2-4CEE-883D-E328EFFC832D}"/>
              </a:ext>
            </a:extLst>
          </p:cNvPr>
          <p:cNvSpPr txBox="1"/>
          <p:nvPr/>
        </p:nvSpPr>
        <p:spPr>
          <a:xfrm>
            <a:off x="3141799" y="600062"/>
            <a:ext cx="5626813" cy="83099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dirty="0" err="1">
                <a:latin typeface="Arial" panose="020B0604020202020204" pitchFamily="34" charset="0"/>
                <a:cs typeface="Arial" panose="020B0604020202020204" pitchFamily="34" charset="0"/>
              </a:rPr>
              <a:t>Торук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6903523-4064-4C5A-828C-6103BE27E10F}"/>
              </a:ext>
            </a:extLst>
          </p:cNvPr>
          <p:cNvSpPr/>
          <p:nvPr/>
        </p:nvSpPr>
        <p:spPr>
          <a:xfrm>
            <a:off x="514253" y="2144504"/>
            <a:ext cx="8232146" cy="378565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Биринчи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аукцион 2020-жылдын 11-сентябрында 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etp.okmot.kg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сайтындагы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электрондук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соода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аянтчасында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38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объектке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өткөрүлгөн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Электрондук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торукту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киргизген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учурдан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тарта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Башкармалык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тарабынан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баштапкы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ижара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акысы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айына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1 536 374 сом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өлчөмүндө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болгон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114 объект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аукцинго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коюлду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Торуктун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жыйынтыгы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менен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Башкармалык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тарабынан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суммасы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айына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160 661 сом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өлчөмүндө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болгон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23 объект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ижаралык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пайдаланууга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берилди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71078E-0C91-4C1A-B638-FA373495E5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531" y="595894"/>
            <a:ext cx="2690541" cy="5778169"/>
          </a:xfrm>
          <a:prstGeom prst="rect">
            <a:avLst/>
          </a:prstGeom>
        </p:spPr>
      </p:pic>
      <p:sp>
        <p:nvSpPr>
          <p:cNvPr id="7" name="Прямоугольник 9">
            <a:extLst>
              <a:ext uri="{FF2B5EF4-FFF2-40B4-BE49-F238E27FC236}">
                <a16:creationId xmlns:a16="http://schemas.microsoft.com/office/drawing/2014/main" id="{7765E15D-2DA2-49DD-975C-34AA015DD3C9}"/>
              </a:ext>
            </a:extLst>
          </p:cNvPr>
          <p:cNvSpPr/>
          <p:nvPr/>
        </p:nvSpPr>
        <p:spPr>
          <a:xfrm>
            <a:off x="111095" y="140783"/>
            <a:ext cx="2965391" cy="1407827"/>
          </a:xfrm>
          <a:custGeom>
            <a:avLst/>
            <a:gdLst>
              <a:gd name="connsiteX0" fmla="*/ 0 w 3359217"/>
              <a:gd name="connsiteY0" fmla="*/ 0 h 417763"/>
              <a:gd name="connsiteX1" fmla="*/ 3359217 w 3359217"/>
              <a:gd name="connsiteY1" fmla="*/ 0 h 417763"/>
              <a:gd name="connsiteX2" fmla="*/ 3359217 w 3359217"/>
              <a:gd name="connsiteY2" fmla="*/ 417763 h 417763"/>
              <a:gd name="connsiteX3" fmla="*/ 0 w 3359217"/>
              <a:gd name="connsiteY3" fmla="*/ 417763 h 417763"/>
              <a:gd name="connsiteX4" fmla="*/ 0 w 3359217"/>
              <a:gd name="connsiteY4" fmla="*/ 0 h 417763"/>
              <a:gd name="connsiteX0" fmla="*/ 0 w 3508442"/>
              <a:gd name="connsiteY0" fmla="*/ 3175 h 417763"/>
              <a:gd name="connsiteX1" fmla="*/ 3508442 w 3508442"/>
              <a:gd name="connsiteY1" fmla="*/ 0 h 417763"/>
              <a:gd name="connsiteX2" fmla="*/ 3508442 w 3508442"/>
              <a:gd name="connsiteY2" fmla="*/ 417763 h 417763"/>
              <a:gd name="connsiteX3" fmla="*/ 149225 w 3508442"/>
              <a:gd name="connsiteY3" fmla="*/ 417763 h 417763"/>
              <a:gd name="connsiteX4" fmla="*/ 0 w 3508442"/>
              <a:gd name="connsiteY4" fmla="*/ 3175 h 417763"/>
              <a:gd name="connsiteX0" fmla="*/ 0 w 3679892"/>
              <a:gd name="connsiteY0" fmla="*/ 3175 h 417763"/>
              <a:gd name="connsiteX1" fmla="*/ 3679892 w 3679892"/>
              <a:gd name="connsiteY1" fmla="*/ 0 h 417763"/>
              <a:gd name="connsiteX2" fmla="*/ 3508442 w 3679892"/>
              <a:gd name="connsiteY2" fmla="*/ 417763 h 417763"/>
              <a:gd name="connsiteX3" fmla="*/ 149225 w 3679892"/>
              <a:gd name="connsiteY3" fmla="*/ 417763 h 417763"/>
              <a:gd name="connsiteX4" fmla="*/ 0 w 3679892"/>
              <a:gd name="connsiteY4" fmla="*/ 3175 h 417763"/>
              <a:gd name="connsiteX0" fmla="*/ 0 w 3659329"/>
              <a:gd name="connsiteY0" fmla="*/ 3175 h 417763"/>
              <a:gd name="connsiteX1" fmla="*/ 3659329 w 3659329"/>
              <a:gd name="connsiteY1" fmla="*/ 0 h 417763"/>
              <a:gd name="connsiteX2" fmla="*/ 3487879 w 3659329"/>
              <a:gd name="connsiteY2" fmla="*/ 417763 h 417763"/>
              <a:gd name="connsiteX3" fmla="*/ 128662 w 3659329"/>
              <a:gd name="connsiteY3" fmla="*/ 417763 h 417763"/>
              <a:gd name="connsiteX4" fmla="*/ 0 w 3659329"/>
              <a:gd name="connsiteY4" fmla="*/ 3175 h 417763"/>
              <a:gd name="connsiteX0" fmla="*/ 0 w 3621941"/>
              <a:gd name="connsiteY0" fmla="*/ 14685 h 429273"/>
              <a:gd name="connsiteX1" fmla="*/ 3621941 w 3621941"/>
              <a:gd name="connsiteY1" fmla="*/ 0 h 429273"/>
              <a:gd name="connsiteX2" fmla="*/ 3487879 w 3621941"/>
              <a:gd name="connsiteY2" fmla="*/ 429273 h 429273"/>
              <a:gd name="connsiteX3" fmla="*/ 128662 w 3621941"/>
              <a:gd name="connsiteY3" fmla="*/ 429273 h 429273"/>
              <a:gd name="connsiteX4" fmla="*/ 0 w 3621941"/>
              <a:gd name="connsiteY4" fmla="*/ 14685 h 429273"/>
              <a:gd name="connsiteX0" fmla="*/ 0 w 3588582"/>
              <a:gd name="connsiteY0" fmla="*/ 8929 h 429273"/>
              <a:gd name="connsiteX1" fmla="*/ 3588582 w 3588582"/>
              <a:gd name="connsiteY1" fmla="*/ 0 h 429273"/>
              <a:gd name="connsiteX2" fmla="*/ 3454520 w 3588582"/>
              <a:gd name="connsiteY2" fmla="*/ 429273 h 429273"/>
              <a:gd name="connsiteX3" fmla="*/ 95303 w 3588582"/>
              <a:gd name="connsiteY3" fmla="*/ 429273 h 429273"/>
              <a:gd name="connsiteX4" fmla="*/ 0 w 3588582"/>
              <a:gd name="connsiteY4" fmla="*/ 8929 h 429273"/>
              <a:gd name="connsiteX0" fmla="*/ 0 w 3558930"/>
              <a:gd name="connsiteY0" fmla="*/ 1255 h 421599"/>
              <a:gd name="connsiteX1" fmla="*/ 3558930 w 3558930"/>
              <a:gd name="connsiteY1" fmla="*/ 0 h 421599"/>
              <a:gd name="connsiteX2" fmla="*/ 3454520 w 3558930"/>
              <a:gd name="connsiteY2" fmla="*/ 421599 h 421599"/>
              <a:gd name="connsiteX3" fmla="*/ 95303 w 3558930"/>
              <a:gd name="connsiteY3" fmla="*/ 421599 h 421599"/>
              <a:gd name="connsiteX4" fmla="*/ 0 w 3558930"/>
              <a:gd name="connsiteY4" fmla="*/ 1255 h 42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8930" h="421599">
                <a:moveTo>
                  <a:pt x="0" y="1255"/>
                </a:moveTo>
                <a:lnTo>
                  <a:pt x="3558930" y="0"/>
                </a:lnTo>
                <a:lnTo>
                  <a:pt x="3454520" y="421599"/>
                </a:lnTo>
                <a:lnTo>
                  <a:pt x="95303" y="421599"/>
                </a:lnTo>
                <a:lnTo>
                  <a:pt x="0" y="12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5A1B970-7B07-4101-A457-5898E06B7B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11" y="204549"/>
            <a:ext cx="2466667" cy="1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03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83" y="94461"/>
            <a:ext cx="1077536" cy="107753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DE299C-587D-4929-A4D9-63D2F33A7A04}"/>
              </a:ext>
            </a:extLst>
          </p:cNvPr>
          <p:cNvSpPr txBox="1"/>
          <p:nvPr/>
        </p:nvSpPr>
        <p:spPr>
          <a:xfrm>
            <a:off x="661351" y="225642"/>
            <a:ext cx="11841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Муниципалдык мүлк </a:t>
            </a:r>
            <a:r>
              <a:rPr lang="ru-RU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боюнча</a:t>
            </a: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комиссия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592" y="4703150"/>
            <a:ext cx="2267633" cy="170072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6EBF63-C04D-4B0A-9AF7-D07274230F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768" y="4727208"/>
            <a:ext cx="2064934" cy="1676667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4583854-26C7-4EE6-B110-EC61E06C3A1B}"/>
              </a:ext>
            </a:extLst>
          </p:cNvPr>
          <p:cNvSpPr/>
          <p:nvPr/>
        </p:nvSpPr>
        <p:spPr>
          <a:xfrm>
            <a:off x="122583" y="1235059"/>
            <a:ext cx="11894839" cy="341632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Бишкек </a:t>
            </a:r>
            <a:r>
              <a:rPr lang="ru-RU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шаарынын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муниципалдык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мүлк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боюнча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комиссиясы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муниципалдык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мүлккө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чектелген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буюм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укуктарын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берүү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ошондой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эле, электрондук аукцион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уюштуруу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жана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өткөрүү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менен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байланышкан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маселелерди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чечүү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үчүн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БШКнын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2020-жылдын 14-январындагы № 143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токтому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менен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биктилген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Жобого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ылайык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түзүлгөн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коллегиалдык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орган.   </a:t>
            </a:r>
          </a:p>
          <a:p>
            <a:pPr algn="just"/>
            <a:r>
              <a:rPr lang="ru-RU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Башкармалыктын</a:t>
            </a: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ишинин</a:t>
            </a: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натыйжалуулугу</a:t>
            </a: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жана</a:t>
            </a: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ачык</a:t>
            </a: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айкындуулугу</a:t>
            </a: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максатында</a:t>
            </a: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муниципалдык</a:t>
            </a: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мүлк </a:t>
            </a:r>
            <a:r>
              <a:rPr lang="ru-RU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боюнча</a:t>
            </a: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комиссиянын</a:t>
            </a: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бардык</a:t>
            </a: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отурумдары</a:t>
            </a: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түз</a:t>
            </a: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эфирде</a:t>
            </a: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жана</a:t>
            </a: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интернет </a:t>
            </a:r>
            <a:r>
              <a:rPr lang="ru-RU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аянтчаларында</a:t>
            </a: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(Бишкек шаарынын мэриясынын сайты, </a:t>
            </a:r>
            <a:r>
              <a:rPr lang="ru-RU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ачык</a:t>
            </a: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жеткиликтүү</a:t>
            </a: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көрсөтүлөт</a:t>
            </a: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53328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11531</TotalTime>
  <Words>504</Words>
  <Application>Microsoft Office PowerPoint</Application>
  <PresentationFormat>Широкоэкранный</PresentationFormat>
  <Paragraphs>37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Көңүл бурганыңыздарга  чоң ырахмат!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Юротдел УЗР</dc:creator>
  <cp:lastModifiedBy>Эмиль Жамалов Абдирашитович</cp:lastModifiedBy>
  <cp:revision>675</cp:revision>
  <cp:lastPrinted>2020-02-24T09:50:55Z</cp:lastPrinted>
  <dcterms:created xsi:type="dcterms:W3CDTF">2019-03-27T06:58:28Z</dcterms:created>
  <dcterms:modified xsi:type="dcterms:W3CDTF">2021-04-21T05:53:15Z</dcterms:modified>
</cp:coreProperties>
</file>