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sldIdLst>
    <p:sldId id="256" r:id="rId2"/>
    <p:sldId id="270" r:id="rId3"/>
    <p:sldId id="272" r:id="rId4"/>
    <p:sldId id="275" r:id="rId5"/>
    <p:sldId id="257" r:id="rId6"/>
    <p:sldId id="259" r:id="rId7"/>
    <p:sldId id="260" r:id="rId8"/>
    <p:sldId id="258" r:id="rId9"/>
    <p:sldId id="274" r:id="rId10"/>
    <p:sldId id="261" r:id="rId11"/>
    <p:sldId id="265" r:id="rId12"/>
    <p:sldId id="280" r:id="rId13"/>
    <p:sldId id="276" r:id="rId14"/>
    <p:sldId id="278" r:id="rId15"/>
    <p:sldId id="263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74" autoAdjust="0"/>
    <p:restoredTop sz="94660"/>
  </p:normalViewPr>
  <p:slideViewPr>
    <p:cSldViewPr snapToGrid="0">
      <p:cViewPr>
        <p:scale>
          <a:sx n="90" d="100"/>
          <a:sy n="90" d="100"/>
        </p:scale>
        <p:origin x="114" y="-4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09600" y="2401888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8940800" y="4206240"/>
            <a:ext cx="1280160" cy="457200"/>
          </a:xfrm>
        </p:spPr>
        <p:txBody>
          <a:bodyPr/>
          <a:lstStyle/>
          <a:p>
            <a:fld id="{84E118DA-2306-4A61-87FB-46E32FCF01D1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7213600" y="4205288"/>
            <a:ext cx="1727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C02F3ED3-DB08-4817-9683-6792CF3DD3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118DA-2306-4A61-87FB-46E32FCF01D1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F3ED3-DB08-4817-9683-6792CF3DD3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118DA-2306-4A61-87FB-46E32FCF01D1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F3ED3-DB08-4817-9683-6792CF3DD3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118DA-2306-4A61-87FB-46E32FCF01D1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F3ED3-DB08-4817-9683-6792CF3DD3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1981201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118DA-2306-4A61-87FB-46E32FCF01D1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F3ED3-DB08-4817-9683-6792CF3DD3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118DA-2306-4A61-87FB-46E32FCF01D1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F3ED3-DB08-4817-9683-6792CF3DD3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4E118DA-2306-4A61-87FB-46E32FCF01D1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02F3ED3-DB08-4817-9683-6792CF3DD3A7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fld id="{84E118DA-2306-4A61-87FB-46E32FCF01D1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fld id="{C02F3ED3-DB08-4817-9683-6792CF3DD3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118DA-2306-4A61-87FB-46E32FCF01D1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F3ED3-DB08-4817-9683-6792CF3DD3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118DA-2306-4A61-87FB-46E32FCF01D1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F3ED3-DB08-4817-9683-6792CF3DD3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118DA-2306-4A61-87FB-46E32FCF01D1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F3ED3-DB08-4817-9683-6792CF3DD3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84E118DA-2306-4A61-87FB-46E32FCF01D1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C02F3ED3-DB08-4817-9683-6792CF3DD3A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0552" y="268942"/>
            <a:ext cx="10121153" cy="2891118"/>
          </a:xfrm>
        </p:spPr>
        <p:txBody>
          <a:bodyPr>
            <a:normAutofit/>
          </a:bodyPr>
          <a:lstStyle/>
          <a:p>
            <a:pPr algn="ctr"/>
            <a:r>
              <a:rPr lang="ru-RU" dirty="0" err="1" smtClean="0">
                <a:cs typeface="Mangal" pitchFamily="18" charset="0"/>
              </a:rPr>
              <a:t>Документтик</a:t>
            </a:r>
            <a:r>
              <a:rPr lang="ru-RU" dirty="0" smtClean="0">
                <a:cs typeface="Mangal" pitchFamily="18" charset="0"/>
              </a:rPr>
              <a:t> </a:t>
            </a:r>
            <a:r>
              <a:rPr lang="ru-RU" dirty="0" err="1" smtClean="0">
                <a:cs typeface="Mangal" pitchFamily="18" charset="0"/>
              </a:rPr>
              <a:t>камсыздоо</a:t>
            </a:r>
            <a:r>
              <a:rPr lang="ru-RU" dirty="0" smtClean="0">
                <a:cs typeface="Mangal" pitchFamily="18" charset="0"/>
              </a:rPr>
              <a:t> </a:t>
            </a:r>
            <a:r>
              <a:rPr lang="ru-RU" dirty="0" err="1" smtClean="0">
                <a:cs typeface="Mangal" pitchFamily="18" charset="0"/>
              </a:rPr>
              <a:t>жана</a:t>
            </a:r>
            <a:r>
              <a:rPr lang="ru-RU" dirty="0" smtClean="0">
                <a:cs typeface="Mangal" pitchFamily="18" charset="0"/>
              </a:rPr>
              <a:t> </a:t>
            </a:r>
            <a:r>
              <a:rPr lang="ru-RU" dirty="0" err="1" smtClean="0">
                <a:cs typeface="Mangal" pitchFamily="18" charset="0"/>
              </a:rPr>
              <a:t>контролдоо</a:t>
            </a:r>
            <a:r>
              <a:rPr lang="ru-RU" dirty="0" smtClean="0">
                <a:cs typeface="Mangal" pitchFamily="18" charset="0"/>
              </a:rPr>
              <a:t> </a:t>
            </a:r>
            <a:r>
              <a:rPr lang="ky-KG" dirty="0" smtClean="0">
                <a:cs typeface="Mangal" pitchFamily="18" charset="0"/>
              </a:rPr>
              <a:t>бөлүмү</a:t>
            </a:r>
            <a:br>
              <a:rPr lang="ky-KG" dirty="0" smtClean="0">
                <a:cs typeface="Mangal" pitchFamily="18" charset="0"/>
              </a:rPr>
            </a:br>
            <a:endParaRPr lang="ru-RU" dirty="0">
              <a:cs typeface="Manga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11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95060" y="1926284"/>
            <a:ext cx="308572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y-KG" sz="2200" dirty="0" smtClean="0"/>
              <a:t>Мэриянын жетекчилиги тарабынан </a:t>
            </a:r>
            <a:r>
              <a:rPr lang="ky-KG" sz="2200" b="1" dirty="0" smtClean="0"/>
              <a:t>1157</a:t>
            </a:r>
            <a:r>
              <a:rPr lang="ky-KG" sz="2200" dirty="0"/>
              <a:t> </a:t>
            </a:r>
            <a:r>
              <a:rPr lang="ky-KG" sz="2200" dirty="0" smtClean="0"/>
              <a:t>жаран кабыл алынды</a:t>
            </a:r>
            <a:endParaRPr lang="ru-RU" sz="2200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690282" y="580279"/>
            <a:ext cx="10515600" cy="92075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Бишкек </a:t>
            </a:r>
            <a:r>
              <a:rPr lang="ru-RU" sz="3200" dirty="0" err="1" smtClean="0"/>
              <a:t>шаарынын</a:t>
            </a:r>
            <a:r>
              <a:rPr lang="ru-RU" sz="3200" dirty="0" smtClean="0"/>
              <a:t> </a:t>
            </a:r>
            <a:r>
              <a:rPr lang="ru-RU" sz="3200" dirty="0" err="1" smtClean="0"/>
              <a:t>мэриясынын</a:t>
            </a:r>
            <a:r>
              <a:rPr lang="ru-RU" sz="3200" dirty="0" smtClean="0"/>
              <a:t> </a:t>
            </a:r>
            <a:r>
              <a:rPr lang="ru-RU" sz="3200" dirty="0" err="1" smtClean="0"/>
              <a:t>жетекчилиги</a:t>
            </a:r>
            <a:r>
              <a:rPr lang="ru-RU" sz="3200" dirty="0" smtClean="0"/>
              <a:t> </a:t>
            </a:r>
            <a:r>
              <a:rPr lang="ru-RU" sz="3200" dirty="0" err="1" smtClean="0"/>
              <a:t>тарабынан</a:t>
            </a:r>
            <a:r>
              <a:rPr lang="ru-RU" sz="3200" dirty="0" smtClean="0"/>
              <a:t> </a:t>
            </a:r>
            <a:r>
              <a:rPr lang="ru-RU" sz="3200" dirty="0" err="1" smtClean="0"/>
              <a:t>жарандарды</a:t>
            </a:r>
            <a:r>
              <a:rPr lang="ru-RU" sz="3200" dirty="0" smtClean="0"/>
              <a:t> </a:t>
            </a:r>
            <a:r>
              <a:rPr lang="ru-RU" sz="3200" dirty="0" err="1" smtClean="0"/>
              <a:t>жеке</a:t>
            </a:r>
            <a:r>
              <a:rPr lang="ru-RU" sz="3200" dirty="0" smtClean="0"/>
              <a:t> </a:t>
            </a:r>
            <a:r>
              <a:rPr lang="ru-RU" sz="3200" dirty="0" err="1" smtClean="0"/>
              <a:t>кабыл</a:t>
            </a:r>
            <a:r>
              <a:rPr lang="ru-RU" sz="3200" dirty="0" smtClean="0"/>
              <a:t> </a:t>
            </a:r>
            <a:r>
              <a:rPr lang="ru-RU" sz="3200" dirty="0" err="1" smtClean="0"/>
              <a:t>алуу</a:t>
            </a:r>
            <a:r>
              <a:rPr lang="ru-RU" sz="3200" dirty="0" smtClean="0"/>
              <a:t> </a:t>
            </a:r>
            <a:endParaRPr lang="ru-RU" sz="3200" b="1" dirty="0"/>
          </a:p>
        </p:txBody>
      </p:sp>
      <p:pic>
        <p:nvPicPr>
          <p:cNvPr id="2053" name="Picture 5" descr="D:\макеелдева зарина\profiles\Admin\Documents\NetSpeakerphone\Received Files\308 Шамбетов Улукбек Элдиярович 1071\BEK_29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356" y="1707776"/>
            <a:ext cx="3632480" cy="242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макеелдева зарина\profiles\Admin\Documents\NetSpeakerphone\Received Files\308 Шамбетов Улукбек Элдиярович 1071\BEK_18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488" y="4233202"/>
            <a:ext cx="3910868" cy="260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:\макеелдева зарина\profiles\Admin\Documents\NetSpeakerphone\Received Files\308 Шамбетов Улукбек Элдиярович 1071\BEK_006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45" y="1660334"/>
            <a:ext cx="3932943" cy="2620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08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790767" y="2407022"/>
            <a:ext cx="459889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3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Бишкек </a:t>
            </a: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шаарынын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мэриясынын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түзүмдүк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бөлүмдөр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менен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өз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ара </a:t>
            </a: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аракеттенүүсүн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тездетүү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максатында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2017-жылдын 26-июнунда Бишкек </a:t>
            </a: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шаарынын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мэриясынын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борбордук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аппаратынын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ишине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«ЭДЖ АМС» </a:t>
            </a: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электрондук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документ </a:t>
            </a: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жүгүртүү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программасы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киргизилди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ky-KG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74059" y="876115"/>
            <a:ext cx="10515600" cy="634334"/>
          </a:xfrm>
        </p:spPr>
        <p:txBody>
          <a:bodyPr>
            <a:noAutofit/>
          </a:bodyPr>
          <a:lstStyle/>
          <a:p>
            <a:pPr algn="ctr"/>
            <a:r>
              <a:rPr lang="ru-RU" sz="3500" dirty="0" smtClean="0"/>
              <a:t>ЭДЖ </a:t>
            </a:r>
            <a:r>
              <a:rPr lang="ru-RU" sz="3500" dirty="0" err="1" smtClean="0"/>
              <a:t>киргизүү</a:t>
            </a:r>
            <a:r>
              <a:rPr lang="ru-RU" sz="3500" dirty="0" smtClean="0"/>
              <a:t> </a:t>
            </a:r>
            <a:r>
              <a:rPr lang="ru-RU" sz="3500" dirty="0" err="1" smtClean="0"/>
              <a:t>боюнча</a:t>
            </a:r>
            <a:r>
              <a:rPr lang="ru-RU" sz="3500" dirty="0" smtClean="0"/>
              <a:t> </a:t>
            </a:r>
            <a:r>
              <a:rPr lang="ru-RU" sz="3500" dirty="0" err="1" smtClean="0"/>
              <a:t>иштер</a:t>
            </a:r>
            <a:r>
              <a:rPr lang="ru-RU" sz="3500" dirty="0" smtClean="0"/>
              <a:t> </a:t>
            </a:r>
            <a:endParaRPr lang="ru-RU" sz="3500" b="1" dirty="0"/>
          </a:p>
        </p:txBody>
      </p:sp>
      <p:pic>
        <p:nvPicPr>
          <p:cNvPr id="4098" name="Picture 2" descr="D:\Намазалиева Жылдыз Орозбаевна\Profiles\Admin\Downloads\WhatsApp Image 2021-04-19 at 17.38.2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54" y="1758539"/>
            <a:ext cx="6032303" cy="442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42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Электрондук</a:t>
            </a:r>
            <a:r>
              <a:rPr lang="ru-RU" dirty="0" smtClean="0"/>
              <a:t> документ </a:t>
            </a:r>
            <a:r>
              <a:rPr lang="ru-RU" dirty="0" err="1" smtClean="0"/>
              <a:t>жүгүртүү</a:t>
            </a:r>
            <a:r>
              <a:rPr lang="ru-RU" dirty="0" smtClean="0"/>
              <a:t> </a:t>
            </a:r>
            <a:r>
              <a:rPr lang="ru-RU" dirty="0" err="1" smtClean="0"/>
              <a:t>деген</a:t>
            </a:r>
            <a:r>
              <a:rPr lang="ru-RU" dirty="0" smtClean="0"/>
              <a:t> </a:t>
            </a:r>
            <a:r>
              <a:rPr lang="ru-RU" dirty="0" err="1" smtClean="0"/>
              <a:t>эмне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2249424"/>
            <a:ext cx="10972800" cy="3837051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Бул</a:t>
            </a:r>
            <a:r>
              <a:rPr lang="ru-RU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электрондук</a:t>
            </a:r>
            <a:r>
              <a:rPr lang="ru-RU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документтер</a:t>
            </a:r>
            <a:r>
              <a:rPr lang="ru-RU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менен</a:t>
            </a:r>
            <a:r>
              <a:rPr lang="ru-RU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алмашуу</a:t>
            </a:r>
            <a:r>
              <a:rPr lang="ru-RU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жана</a:t>
            </a:r>
            <a:r>
              <a:rPr lang="ru-RU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аларды</a:t>
            </a:r>
            <a:r>
              <a:rPr lang="ru-RU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кагаз</a:t>
            </a:r>
            <a:r>
              <a:rPr lang="ru-RU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түрүндө</a:t>
            </a:r>
            <a:r>
              <a:rPr lang="ru-RU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колдонуусуз</a:t>
            </a:r>
            <a:r>
              <a:rPr lang="ru-RU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башка </a:t>
            </a:r>
            <a:r>
              <a:rPr lang="ru-RU" b="1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операциялар</a:t>
            </a:r>
            <a:r>
              <a:rPr lang="ru-RU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дегенди</a:t>
            </a:r>
            <a:r>
              <a:rPr lang="ru-RU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билдирет</a:t>
            </a:r>
            <a:r>
              <a:rPr lang="ru-RU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1" dirty="0" err="1" smtClean="0">
                <a:latin typeface="Times New Roman"/>
                <a:ea typeface="Calibri"/>
              </a:rPr>
              <a:t>электрондук</a:t>
            </a:r>
            <a:r>
              <a:rPr lang="ru-RU" b="1" dirty="0" smtClean="0">
                <a:latin typeface="Times New Roman"/>
                <a:ea typeface="Calibri"/>
              </a:rPr>
              <a:t> </a:t>
            </a:r>
            <a:r>
              <a:rPr lang="ru-RU" b="1" dirty="0">
                <a:latin typeface="Times New Roman"/>
                <a:ea typeface="Calibri"/>
              </a:rPr>
              <a:t>документ</a:t>
            </a:r>
            <a:r>
              <a:rPr lang="ru-RU" dirty="0">
                <a:latin typeface="Times New Roman"/>
                <a:ea typeface="Calibri"/>
              </a:rPr>
              <a:t> – </a:t>
            </a:r>
            <a:r>
              <a:rPr lang="ru-RU" dirty="0" err="1" smtClean="0">
                <a:latin typeface="Times New Roman"/>
                <a:ea typeface="Calibri"/>
              </a:rPr>
              <a:t>документтин</a:t>
            </a:r>
            <a:r>
              <a:rPr lang="ru-RU" dirty="0" smtClean="0">
                <a:latin typeface="Times New Roman"/>
                <a:ea typeface="Calibri"/>
              </a:rPr>
              <a:t> </a:t>
            </a:r>
            <a:r>
              <a:rPr lang="ru-RU" dirty="0" err="1" smtClean="0">
                <a:latin typeface="Times New Roman"/>
                <a:ea typeface="Calibri"/>
              </a:rPr>
              <a:t>милдеттүү</a:t>
            </a:r>
            <a:r>
              <a:rPr lang="ru-RU" dirty="0" smtClean="0">
                <a:latin typeface="Times New Roman"/>
                <a:ea typeface="Calibri"/>
              </a:rPr>
              <a:t> </a:t>
            </a:r>
            <a:r>
              <a:rPr lang="ru-RU" dirty="0" err="1" smtClean="0">
                <a:latin typeface="Times New Roman"/>
                <a:ea typeface="Calibri"/>
              </a:rPr>
              <a:t>реквизиттерин</a:t>
            </a:r>
            <a:r>
              <a:rPr lang="ru-RU" dirty="0" smtClean="0">
                <a:latin typeface="Times New Roman"/>
                <a:ea typeface="Calibri"/>
              </a:rPr>
              <a:t> </a:t>
            </a:r>
            <a:r>
              <a:rPr lang="ru-RU" dirty="0" err="1" smtClean="0">
                <a:latin typeface="Times New Roman"/>
                <a:ea typeface="Calibri"/>
              </a:rPr>
              <a:t>камтыган</a:t>
            </a:r>
            <a:r>
              <a:rPr lang="ru-RU" dirty="0" smtClean="0">
                <a:latin typeface="Times New Roman"/>
                <a:ea typeface="Calibri"/>
              </a:rPr>
              <a:t>, </a:t>
            </a:r>
            <a:r>
              <a:rPr lang="ru-RU" dirty="0" err="1" smtClean="0">
                <a:latin typeface="Times New Roman"/>
                <a:ea typeface="Calibri"/>
              </a:rPr>
              <a:t>электрондук</a:t>
            </a:r>
            <a:r>
              <a:rPr lang="ru-RU" dirty="0" smtClean="0">
                <a:latin typeface="Times New Roman"/>
                <a:ea typeface="Calibri"/>
              </a:rPr>
              <a:t> </a:t>
            </a:r>
            <a:r>
              <a:rPr lang="ru-RU" dirty="0" err="1">
                <a:latin typeface="Times New Roman"/>
                <a:ea typeface="Calibri"/>
              </a:rPr>
              <a:t>формада</a:t>
            </a:r>
            <a:r>
              <a:rPr lang="ru-RU" dirty="0">
                <a:latin typeface="Times New Roman"/>
                <a:ea typeface="Calibri"/>
              </a:rPr>
              <a:t>, </a:t>
            </a:r>
            <a:r>
              <a:rPr lang="ru-RU" dirty="0" err="1">
                <a:latin typeface="Times New Roman"/>
                <a:ea typeface="Calibri"/>
              </a:rPr>
              <a:t>башкача</a:t>
            </a:r>
            <a:r>
              <a:rPr lang="ru-RU" dirty="0">
                <a:latin typeface="Times New Roman"/>
                <a:ea typeface="Calibri"/>
              </a:rPr>
              <a:t> </a:t>
            </a:r>
            <a:r>
              <a:rPr lang="ru-RU" dirty="0" err="1">
                <a:latin typeface="Times New Roman"/>
                <a:ea typeface="Calibri"/>
              </a:rPr>
              <a:t>айтканда</a:t>
            </a:r>
            <a:r>
              <a:rPr lang="ru-RU" dirty="0">
                <a:latin typeface="Times New Roman"/>
                <a:ea typeface="Calibri"/>
              </a:rPr>
              <a:t> </a:t>
            </a:r>
            <a:r>
              <a:rPr lang="ru-RU" dirty="0" err="1">
                <a:latin typeface="Times New Roman"/>
                <a:ea typeface="Calibri"/>
              </a:rPr>
              <a:t>электрондук</a:t>
            </a:r>
            <a:r>
              <a:rPr lang="ru-RU" dirty="0">
                <a:latin typeface="Times New Roman"/>
                <a:ea typeface="Calibri"/>
              </a:rPr>
              <a:t> </a:t>
            </a:r>
            <a:r>
              <a:rPr lang="ru-RU" dirty="0" err="1">
                <a:latin typeface="Times New Roman"/>
                <a:ea typeface="Calibri"/>
              </a:rPr>
              <a:t>эсептегич</a:t>
            </a:r>
            <a:r>
              <a:rPr lang="ru-RU" dirty="0">
                <a:latin typeface="Times New Roman"/>
                <a:ea typeface="Calibri"/>
              </a:rPr>
              <a:t> </a:t>
            </a:r>
            <a:r>
              <a:rPr lang="ru-RU" dirty="0" err="1">
                <a:latin typeface="Times New Roman"/>
                <a:ea typeface="Calibri"/>
              </a:rPr>
              <a:t>машиналарды</a:t>
            </a:r>
            <a:r>
              <a:rPr lang="ru-RU" dirty="0">
                <a:latin typeface="Times New Roman"/>
                <a:ea typeface="Calibri"/>
              </a:rPr>
              <a:t> </a:t>
            </a:r>
            <a:r>
              <a:rPr lang="ru-RU" dirty="0" err="1">
                <a:latin typeface="Times New Roman"/>
                <a:ea typeface="Calibri"/>
              </a:rPr>
              <a:t>пайдалануу</a:t>
            </a:r>
            <a:r>
              <a:rPr lang="ru-RU" dirty="0">
                <a:latin typeface="Times New Roman"/>
                <a:ea typeface="Calibri"/>
              </a:rPr>
              <a:t> </a:t>
            </a:r>
            <a:r>
              <a:rPr lang="ru-RU" dirty="0" err="1">
                <a:latin typeface="Times New Roman"/>
                <a:ea typeface="Calibri"/>
              </a:rPr>
              <a:t>менен</a:t>
            </a:r>
            <a:r>
              <a:rPr lang="ru-RU" dirty="0">
                <a:latin typeface="Times New Roman"/>
                <a:ea typeface="Calibri"/>
              </a:rPr>
              <a:t> </a:t>
            </a:r>
            <a:r>
              <a:rPr lang="ru-RU" dirty="0" err="1">
                <a:latin typeface="Times New Roman"/>
                <a:ea typeface="Calibri"/>
              </a:rPr>
              <a:t>адамдын</a:t>
            </a:r>
            <a:r>
              <a:rPr lang="ru-RU" dirty="0">
                <a:latin typeface="Times New Roman"/>
                <a:ea typeface="Calibri"/>
              </a:rPr>
              <a:t> </a:t>
            </a:r>
            <a:r>
              <a:rPr lang="ru-RU" dirty="0" err="1">
                <a:latin typeface="Times New Roman"/>
                <a:ea typeface="Calibri"/>
              </a:rPr>
              <a:t>кабылдоосу</a:t>
            </a:r>
            <a:r>
              <a:rPr lang="ru-RU" dirty="0">
                <a:latin typeface="Times New Roman"/>
                <a:ea typeface="Calibri"/>
              </a:rPr>
              <a:t> </a:t>
            </a:r>
            <a:r>
              <a:rPr lang="ru-RU" dirty="0" err="1">
                <a:latin typeface="Times New Roman"/>
                <a:ea typeface="Calibri"/>
              </a:rPr>
              <a:t>үчүн</a:t>
            </a:r>
            <a:r>
              <a:rPr lang="ru-RU" dirty="0">
                <a:latin typeface="Times New Roman"/>
                <a:ea typeface="Calibri"/>
              </a:rPr>
              <a:t> </a:t>
            </a:r>
            <a:r>
              <a:rPr lang="ru-RU" dirty="0" err="1">
                <a:latin typeface="Times New Roman"/>
                <a:ea typeface="Calibri"/>
              </a:rPr>
              <a:t>жарактуу</a:t>
            </a:r>
            <a:r>
              <a:rPr lang="ru-RU" dirty="0">
                <a:latin typeface="Times New Roman"/>
                <a:ea typeface="Calibri"/>
              </a:rPr>
              <a:t> </a:t>
            </a:r>
            <a:r>
              <a:rPr lang="ru-RU" dirty="0" err="1">
                <a:latin typeface="Times New Roman"/>
                <a:ea typeface="Calibri"/>
              </a:rPr>
              <a:t>түрдө</a:t>
            </a:r>
            <a:r>
              <a:rPr lang="ru-RU" dirty="0">
                <a:latin typeface="Times New Roman"/>
                <a:ea typeface="Calibri"/>
              </a:rPr>
              <a:t> </a:t>
            </a:r>
            <a:r>
              <a:rPr lang="ru-RU" dirty="0" err="1">
                <a:latin typeface="Times New Roman"/>
                <a:ea typeface="Calibri"/>
              </a:rPr>
              <a:t>берилген</a:t>
            </a:r>
            <a:r>
              <a:rPr lang="ru-RU" dirty="0">
                <a:latin typeface="Times New Roman"/>
                <a:ea typeface="Calibri"/>
              </a:rPr>
              <a:t> </a:t>
            </a:r>
            <a:r>
              <a:rPr lang="ru-RU" dirty="0" err="1">
                <a:latin typeface="Times New Roman"/>
                <a:ea typeface="Calibri"/>
              </a:rPr>
              <a:t>документтештирилген</a:t>
            </a:r>
            <a:r>
              <a:rPr lang="ru-RU" dirty="0">
                <a:latin typeface="Times New Roman"/>
                <a:ea typeface="Calibri"/>
              </a:rPr>
              <a:t> </a:t>
            </a:r>
            <a:r>
              <a:rPr lang="ru-RU" dirty="0" err="1">
                <a:latin typeface="Times New Roman"/>
                <a:ea typeface="Calibri"/>
              </a:rPr>
              <a:t>маалымат</a:t>
            </a:r>
            <a:r>
              <a:rPr lang="ru-RU" dirty="0" smtClean="0">
                <a:latin typeface="Times New Roman"/>
                <a:ea typeface="Calibri"/>
              </a:rPr>
              <a:t>;</a:t>
            </a:r>
            <a:endParaRPr lang="ru-RU" dirty="0"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8923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439" y="632012"/>
            <a:ext cx="10972800" cy="1066800"/>
          </a:xfrm>
        </p:spPr>
        <p:txBody>
          <a:bodyPr>
            <a:normAutofit/>
          </a:bodyPr>
          <a:lstStyle/>
          <a:p>
            <a:r>
              <a:rPr lang="ru-RU" dirty="0"/>
              <a:t>«ЭДЖ» </a:t>
            </a:r>
            <a:r>
              <a:rPr lang="ru-RU" dirty="0" smtClean="0"/>
              <a:t>АМС </a:t>
            </a:r>
            <a:r>
              <a:rPr lang="ru-RU" dirty="0" err="1" smtClean="0"/>
              <a:t>программанын</a:t>
            </a:r>
            <a:r>
              <a:rPr lang="ru-RU" dirty="0" smtClean="0"/>
              <a:t> </a:t>
            </a:r>
            <a:r>
              <a:rPr lang="ru-RU" dirty="0" err="1" smtClean="0"/>
              <a:t>артыкчылыгы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93" y="1465488"/>
            <a:ext cx="2757722" cy="169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114799" y="1573306"/>
            <a:ext cx="6503895" cy="106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itchFamily="2" charset="2"/>
              <a:buChar char="§"/>
            </a:pPr>
            <a:r>
              <a:rPr lang="ru-RU" sz="2400" dirty="0" err="1" smtClean="0"/>
              <a:t>Адис</a:t>
            </a:r>
            <a:r>
              <a:rPr lang="ru-RU" sz="2400" dirty="0" smtClean="0"/>
              <a:t> </a:t>
            </a:r>
            <a:r>
              <a:rPr lang="ru-RU" sz="2400" dirty="0" err="1" smtClean="0"/>
              <a:t>кагаз</a:t>
            </a:r>
            <a:r>
              <a:rPr lang="ru-RU" sz="2400" dirty="0" smtClean="0"/>
              <a:t> </a:t>
            </a:r>
            <a:r>
              <a:rPr lang="ru-RU" sz="2400" dirty="0" err="1" smtClean="0"/>
              <a:t>түрүндөгү</a:t>
            </a:r>
            <a:r>
              <a:rPr lang="ru-RU" sz="2400" dirty="0" smtClean="0"/>
              <a:t> </a:t>
            </a:r>
            <a:r>
              <a:rPr lang="ru-RU" sz="2400" dirty="0" err="1" smtClean="0"/>
              <a:t>документтерди</a:t>
            </a:r>
            <a:r>
              <a:rPr lang="ru-RU" sz="2400" dirty="0" smtClean="0"/>
              <a:t> </a:t>
            </a:r>
            <a:r>
              <a:rPr lang="ru-RU" sz="2400" dirty="0" err="1" smtClean="0"/>
              <a:t>жөнөтүү</a:t>
            </a:r>
            <a:r>
              <a:rPr lang="ru-RU" sz="2400" dirty="0" smtClean="0"/>
              <a:t> </a:t>
            </a:r>
            <a:r>
              <a:rPr lang="ru-RU" sz="2400" dirty="0" err="1" smtClean="0"/>
              <a:t>үчүн</a:t>
            </a:r>
            <a:r>
              <a:rPr lang="ru-RU" sz="2400" dirty="0" smtClean="0"/>
              <a:t> </a:t>
            </a:r>
            <a:r>
              <a:rPr lang="ru-RU" sz="2400" dirty="0" err="1" smtClean="0"/>
              <a:t>даярдоого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кетирген</a:t>
            </a:r>
            <a:r>
              <a:rPr lang="ru-RU" sz="2400" dirty="0" smtClean="0"/>
              <a:t> </a:t>
            </a:r>
            <a:r>
              <a:rPr lang="ru-RU" sz="2400" dirty="0" err="1" smtClean="0"/>
              <a:t>убакытты</a:t>
            </a:r>
            <a:r>
              <a:rPr lang="ru-RU" sz="2400" dirty="0" smtClean="0"/>
              <a:t> </a:t>
            </a:r>
            <a:r>
              <a:rPr lang="ru-RU" sz="2400" dirty="0" err="1" smtClean="0"/>
              <a:t>жана</a:t>
            </a:r>
            <a:r>
              <a:rPr lang="ru-RU" sz="2400" dirty="0" smtClean="0"/>
              <a:t> </a:t>
            </a:r>
            <a:r>
              <a:rPr lang="ru-RU" sz="2400" dirty="0" err="1" smtClean="0"/>
              <a:t>каражаттарды</a:t>
            </a:r>
            <a:r>
              <a:rPr lang="ru-RU" sz="2400" dirty="0" smtClean="0"/>
              <a:t> </a:t>
            </a:r>
            <a:r>
              <a:rPr lang="ru-RU" sz="2400" dirty="0" err="1" smtClean="0"/>
              <a:t>үнөмдөйт</a:t>
            </a:r>
            <a:endParaRPr lang="ru-RU" sz="2400" dirty="0"/>
          </a:p>
        </p:txBody>
      </p:sp>
      <p:pic>
        <p:nvPicPr>
          <p:cNvPr id="1028" name="Picture 4" descr="https://xn----ctbeed2afqgdf5acu0lzbm.xn--p1ai/800/600/https/internetboss.ru/wp-content/uploads/2019/09/secure-paym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7896" y="2626900"/>
            <a:ext cx="1343068" cy="134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185657" y="2903169"/>
            <a:ext cx="5976398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itchFamily="2" charset="2"/>
              <a:buChar char="§"/>
            </a:pPr>
            <a:r>
              <a:rPr lang="ru-RU" sz="2500" dirty="0" err="1" smtClean="0"/>
              <a:t>Берилүүчү</a:t>
            </a:r>
            <a:r>
              <a:rPr lang="ru-RU" sz="2500" dirty="0" smtClean="0"/>
              <a:t> </a:t>
            </a:r>
            <a:r>
              <a:rPr lang="ru-RU" sz="2500" dirty="0" err="1" smtClean="0"/>
              <a:t>бардык</a:t>
            </a:r>
            <a:r>
              <a:rPr lang="ru-RU" sz="2500" dirty="0" smtClean="0"/>
              <a:t> </a:t>
            </a:r>
            <a:r>
              <a:rPr lang="ru-RU" sz="2500" dirty="0" err="1" smtClean="0"/>
              <a:t>документтерди</a:t>
            </a:r>
            <a:r>
              <a:rPr lang="ru-RU" sz="2500" dirty="0" smtClean="0"/>
              <a:t> </a:t>
            </a:r>
            <a:r>
              <a:rPr lang="ru-RU" sz="2500" dirty="0" err="1" smtClean="0"/>
              <a:t>ишенимдүү</a:t>
            </a:r>
            <a:r>
              <a:rPr lang="ru-RU" sz="2500" dirty="0" smtClean="0"/>
              <a:t> </a:t>
            </a:r>
            <a:r>
              <a:rPr lang="ru-RU" sz="2500" dirty="0" err="1" smtClean="0"/>
              <a:t>коргойт</a:t>
            </a:r>
            <a:endParaRPr lang="ru-RU" sz="2500" dirty="0"/>
          </a:p>
        </p:txBody>
      </p:sp>
      <p:pic>
        <p:nvPicPr>
          <p:cNvPr id="3" name="Picture 2" descr="https://omut.ndv.ru/file/39169EDF-B206-40D5-8114-7D963A203788/crop_resize-91593-w1298h999/3162e05ab99446869f1e4ee62c7e2cd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389" y="3760935"/>
            <a:ext cx="2602105" cy="171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201754" y="4129938"/>
            <a:ext cx="5976398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itchFamily="2" charset="2"/>
              <a:buChar char="§"/>
            </a:pPr>
            <a:r>
              <a:rPr lang="ru-RU" sz="2500" dirty="0" smtClean="0"/>
              <a:t>Ар </a:t>
            </a:r>
            <a:r>
              <a:rPr lang="ru-RU" sz="2500" dirty="0" err="1" smtClean="0"/>
              <a:t>бир</a:t>
            </a:r>
            <a:r>
              <a:rPr lang="ru-RU" sz="2500" dirty="0" smtClean="0"/>
              <a:t> </a:t>
            </a:r>
            <a:r>
              <a:rPr lang="ru-RU" sz="2500" dirty="0" err="1" smtClean="0"/>
              <a:t>адис</a:t>
            </a:r>
            <a:r>
              <a:rPr lang="ru-RU" sz="2500" dirty="0" smtClean="0"/>
              <a:t> </a:t>
            </a:r>
            <a:r>
              <a:rPr lang="ru-RU" sz="2500" dirty="0" err="1" smtClean="0"/>
              <a:t>электрондук</a:t>
            </a:r>
            <a:r>
              <a:rPr lang="ru-RU" sz="2500" dirty="0" smtClean="0"/>
              <a:t> </a:t>
            </a:r>
            <a:r>
              <a:rPr lang="ru-RU" sz="2500" dirty="0" err="1" smtClean="0"/>
              <a:t>форматта</a:t>
            </a:r>
            <a:r>
              <a:rPr lang="ru-RU" sz="2500" dirty="0" smtClean="0"/>
              <a:t> </a:t>
            </a:r>
            <a:r>
              <a:rPr lang="ru-RU" sz="2500" dirty="0" err="1" smtClean="0"/>
              <a:t>бардык</a:t>
            </a:r>
            <a:r>
              <a:rPr lang="ru-RU" sz="2500" dirty="0" smtClean="0"/>
              <a:t> </a:t>
            </a:r>
            <a:r>
              <a:rPr lang="ru-RU" sz="2500" dirty="0" err="1" smtClean="0"/>
              <a:t>документтерди</a:t>
            </a:r>
            <a:r>
              <a:rPr lang="ru-RU" sz="2500" dirty="0" smtClean="0"/>
              <a:t> </a:t>
            </a:r>
            <a:r>
              <a:rPr lang="ru-RU" sz="2500" dirty="0" err="1" smtClean="0"/>
              <a:t>көрө</a:t>
            </a:r>
            <a:r>
              <a:rPr lang="ru-RU" sz="2500" dirty="0" smtClean="0"/>
              <a:t> </a:t>
            </a:r>
            <a:r>
              <a:rPr lang="ru-RU" sz="2500" dirty="0" err="1" smtClean="0"/>
              <a:t>алат</a:t>
            </a: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1348620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69340" y="719141"/>
            <a:ext cx="7611035" cy="1206781"/>
          </a:xfrm>
        </p:spPr>
        <p:txBody>
          <a:bodyPr>
            <a:noAutofit/>
          </a:bodyPr>
          <a:lstStyle/>
          <a:p>
            <a:r>
              <a:rPr lang="ru-RU" sz="2500" dirty="0" err="1" smtClean="0"/>
              <a:t>Кызматкерлердин</a:t>
            </a:r>
            <a:r>
              <a:rPr lang="ru-RU" sz="2500" dirty="0" smtClean="0"/>
              <a:t> </a:t>
            </a:r>
            <a:r>
              <a:rPr lang="ru-RU" sz="2500" dirty="0" err="1" smtClean="0"/>
              <a:t>ишинин</a:t>
            </a:r>
            <a:r>
              <a:rPr lang="ru-RU" sz="2500" dirty="0" smtClean="0"/>
              <a:t> </a:t>
            </a:r>
            <a:r>
              <a:rPr lang="ru-RU" sz="2500" dirty="0" err="1" smtClean="0"/>
              <a:t>оперативдүүлүгүн</a:t>
            </a:r>
            <a:r>
              <a:rPr lang="ru-RU" sz="2500" dirty="0" smtClean="0"/>
              <a:t> </a:t>
            </a:r>
            <a:r>
              <a:rPr lang="ru-RU" sz="2500" dirty="0" err="1" smtClean="0"/>
              <a:t>жогорулатат</a:t>
            </a:r>
            <a:r>
              <a:rPr lang="ru-RU" sz="2500" dirty="0" smtClean="0"/>
              <a:t> </a:t>
            </a:r>
            <a:r>
              <a:rPr lang="ru-RU" sz="2500" dirty="0" err="1" smtClean="0"/>
              <a:t>жана</a:t>
            </a:r>
            <a:r>
              <a:rPr lang="ru-RU" sz="2500" dirty="0" smtClean="0"/>
              <a:t> </a:t>
            </a:r>
            <a:r>
              <a:rPr lang="ru-RU" sz="2500" dirty="0" err="1" smtClean="0"/>
              <a:t>документтердин</a:t>
            </a:r>
            <a:r>
              <a:rPr lang="ru-RU" sz="2500" dirty="0" smtClean="0"/>
              <a:t> </a:t>
            </a:r>
            <a:r>
              <a:rPr lang="ru-RU" sz="2500" dirty="0" err="1" smtClean="0"/>
              <a:t>бирдиктүү</a:t>
            </a:r>
            <a:r>
              <a:rPr lang="ru-RU" sz="2500" dirty="0" smtClean="0"/>
              <a:t> </a:t>
            </a:r>
            <a:r>
              <a:rPr lang="ru-RU" sz="2500" dirty="0" err="1" smtClean="0"/>
              <a:t>базасын</a:t>
            </a:r>
            <a:r>
              <a:rPr lang="ru-RU" sz="2500" dirty="0" smtClean="0"/>
              <a:t> </a:t>
            </a:r>
            <a:r>
              <a:rPr lang="ru-RU" sz="2500" dirty="0" err="1" smtClean="0"/>
              <a:t>түзөт</a:t>
            </a:r>
            <a:endParaRPr lang="ru-RU" sz="2500" dirty="0"/>
          </a:p>
        </p:txBody>
      </p:sp>
      <p:pic>
        <p:nvPicPr>
          <p:cNvPr id="3074" name="Picture 2" descr="https://dev26.5bucks.ru/wp-content/uploads/2020/01/baz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97" y="666949"/>
            <a:ext cx="2547285" cy="169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mage.jimcdn.com/app/cms/image/transf/none/path/s78a5712b7c46c526/image/i0c24f90917582834/version/1552459110/ima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2976" y="1721224"/>
            <a:ext cx="2608394" cy="162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361766" y="2364077"/>
            <a:ext cx="5983941" cy="849103"/>
          </a:xfrm>
          <a:prstGeom prst="rect">
            <a:avLst/>
          </a:prstGeom>
        </p:spPr>
        <p:txBody>
          <a:bodyPr vert="horz"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dirty="0" err="1" smtClean="0"/>
              <a:t>Аткаруу</a:t>
            </a:r>
            <a:r>
              <a:rPr lang="ru-RU" sz="2500" dirty="0" smtClean="0"/>
              <a:t> </a:t>
            </a:r>
            <a:r>
              <a:rPr lang="ru-RU" sz="2500" dirty="0" err="1" smtClean="0"/>
              <a:t>тартибинин</a:t>
            </a:r>
            <a:r>
              <a:rPr lang="ru-RU" sz="2500" dirty="0" smtClean="0"/>
              <a:t> </a:t>
            </a:r>
            <a:r>
              <a:rPr lang="ru-RU" sz="2500" dirty="0" err="1" smtClean="0"/>
              <a:t>деңгээлин</a:t>
            </a:r>
            <a:r>
              <a:rPr lang="ru-RU" sz="2500" dirty="0" smtClean="0"/>
              <a:t> </a:t>
            </a:r>
            <a:r>
              <a:rPr lang="ru-RU" sz="2500" dirty="0" err="1" smtClean="0"/>
              <a:t>жогорулатат</a:t>
            </a:r>
            <a:endParaRPr lang="ru-RU" sz="2500" dirty="0"/>
          </a:p>
        </p:txBody>
      </p:sp>
      <p:pic>
        <p:nvPicPr>
          <p:cNvPr id="2050" name="Picture 2" descr="https://thumbs.dreamstime.com/b/%D0%B4%D0%BE%D0%BA%D1%83%D0%BC%D0%B5%D0%BD%D1%82-%D1%84%D0%BE%D1%80%D0%BC%D1%8B-%D0%B7%D0%B0%D1%8F%D0%B2%D0%BA%D0%B8-%D0%BD%D0%B0-%D0%BA%D1%80%D0%B5%D0%B4%D0%B8%D1%82-%D0%B8%D0%B7%D0%BE%D0%BB%D0%B8%D1%80%D0%BE%D0%B2%D0%B0%D0%BD%D0%BD%D1%8B%D0%B9-%D0%BF%D1%80%D0%BE%D0%B7%D1%80%D0%B0%D1%87%D0%BD%D0%BE%D0%B9-%D0%BF%D1%80%D0%B5%D0%B4%D0%BF%D0%BE%D1%81%D1%8B%D0%BB%D0%BA%D0%B5-1037845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97" y="3213181"/>
            <a:ext cx="2456289" cy="172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810000" y="3717142"/>
            <a:ext cx="5983941" cy="849103"/>
          </a:xfrm>
          <a:prstGeom prst="rect">
            <a:avLst/>
          </a:prstGeom>
        </p:spPr>
        <p:txBody>
          <a:bodyPr vert="horz"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dirty="0" err="1" smtClean="0"/>
              <a:t>Документтин</a:t>
            </a:r>
            <a:r>
              <a:rPr lang="ru-RU" sz="2500" dirty="0" smtClean="0"/>
              <a:t> </a:t>
            </a:r>
            <a:r>
              <a:rPr lang="ru-RU" sz="2500" dirty="0" err="1" smtClean="0"/>
              <a:t>өтүшүнүн</a:t>
            </a:r>
            <a:r>
              <a:rPr lang="ru-RU" sz="2500" dirty="0" smtClean="0"/>
              <a:t> </a:t>
            </a:r>
            <a:r>
              <a:rPr lang="ru-RU" sz="2500" dirty="0" err="1" smtClean="0"/>
              <a:t>ачык-айкындыгы</a:t>
            </a:r>
            <a:endParaRPr lang="ru-RU" sz="2500" dirty="0"/>
          </a:p>
        </p:txBody>
      </p:sp>
      <p:pic>
        <p:nvPicPr>
          <p:cNvPr id="2052" name="Picture 4" descr="https://www.eos.ru/upload/medialibrary/ebd/flexicapture_pict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1912" y="4744873"/>
            <a:ext cx="2648811" cy="1831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775012" y="4935072"/>
            <a:ext cx="6468035" cy="1262751"/>
          </a:xfrm>
          <a:prstGeom prst="rect">
            <a:avLst/>
          </a:prstGeom>
        </p:spPr>
        <p:txBody>
          <a:bodyPr vert="horz"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dirty="0" smtClean="0"/>
              <a:t> </a:t>
            </a:r>
            <a:endParaRPr lang="ru-RU" sz="2500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230406" y="5177118"/>
            <a:ext cx="7012641" cy="1118709"/>
          </a:xfrm>
          <a:prstGeom prst="rect">
            <a:avLst/>
          </a:prstGeom>
        </p:spPr>
        <p:txBody>
          <a:bodyPr vert="horz"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dirty="0" err="1" smtClean="0"/>
              <a:t>Документтерди</a:t>
            </a:r>
            <a:r>
              <a:rPr lang="ru-RU" sz="2500" dirty="0" smtClean="0"/>
              <a:t> </a:t>
            </a:r>
            <a:r>
              <a:rPr lang="ru-RU" sz="2500" dirty="0" err="1" smtClean="0"/>
              <a:t>электрондук</a:t>
            </a:r>
            <a:r>
              <a:rPr lang="ru-RU" sz="2500" dirty="0" smtClean="0"/>
              <a:t> </a:t>
            </a:r>
            <a:r>
              <a:rPr lang="ru-RU" sz="2500" dirty="0" err="1" smtClean="0"/>
              <a:t>формада</a:t>
            </a:r>
            <a:r>
              <a:rPr lang="ru-RU" sz="2500" dirty="0" smtClean="0"/>
              <a:t> </a:t>
            </a:r>
            <a:r>
              <a:rPr lang="ru-RU" sz="2500" dirty="0" err="1" smtClean="0"/>
              <a:t>архивдик</a:t>
            </a:r>
            <a:r>
              <a:rPr lang="ru-RU" sz="2500" dirty="0" smtClean="0"/>
              <a:t> </a:t>
            </a:r>
            <a:r>
              <a:rPr lang="ru-RU" sz="2500" dirty="0" err="1" smtClean="0"/>
              <a:t>сактоо</a:t>
            </a: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2796084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5" y="2658223"/>
            <a:ext cx="10554574" cy="21264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500" dirty="0" err="1" smtClean="0"/>
              <a:t>Көңүл</a:t>
            </a:r>
            <a:r>
              <a:rPr lang="ru-RU" sz="5500" dirty="0" smtClean="0"/>
              <a:t> </a:t>
            </a:r>
            <a:r>
              <a:rPr lang="ru-RU" sz="5500" dirty="0" err="1" smtClean="0"/>
              <a:t>бурганыңыздарга</a:t>
            </a:r>
            <a:r>
              <a:rPr lang="ru-RU" sz="5500" dirty="0" smtClean="0"/>
              <a:t> </a:t>
            </a:r>
            <a:r>
              <a:rPr lang="ru-RU" sz="5500" dirty="0" err="1" smtClean="0"/>
              <a:t>рахмат</a:t>
            </a:r>
            <a:r>
              <a:rPr lang="ru-RU" sz="5500" dirty="0" smtClean="0"/>
              <a:t>!</a:t>
            </a:r>
            <a:endParaRPr lang="ru-RU" sz="5500" dirty="0"/>
          </a:p>
        </p:txBody>
      </p:sp>
    </p:spTree>
    <p:extLst>
      <p:ext uri="{BB962C8B-B14F-4D97-AF65-F5344CB8AC3E}">
        <p14:creationId xmlns:p14="http://schemas.microsoft.com/office/powerpoint/2010/main" val="388565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0623" y="793376"/>
            <a:ext cx="10972800" cy="1066800"/>
          </a:xfrm>
        </p:spPr>
        <p:txBody>
          <a:bodyPr>
            <a:normAutofit fontScale="90000"/>
          </a:bodyPr>
          <a:lstStyle/>
          <a:p>
            <a:pPr algn="ctr">
              <a:spcBef>
                <a:spcPts val="1000"/>
              </a:spcBef>
              <a:spcAft>
                <a:spcPts val="1000"/>
              </a:spcAft>
            </a:pPr>
            <a:r>
              <a:rPr lang="ru-RU" b="1" dirty="0" smtClean="0">
                <a:solidFill>
                  <a:srgbClr val="212529"/>
                </a:solidFill>
                <a:latin typeface="Times New Roman"/>
                <a:ea typeface="Times New Roman"/>
              </a:rPr>
              <a:t/>
            </a:r>
            <a:br>
              <a:rPr lang="ru-RU" b="1" dirty="0" smtClean="0">
                <a:solidFill>
                  <a:srgbClr val="212529"/>
                </a:solidFill>
                <a:latin typeface="Times New Roman"/>
                <a:ea typeface="Times New Roman"/>
              </a:rPr>
            </a:br>
            <a:r>
              <a:rPr lang="ru-RU" b="1" dirty="0" err="1" smtClean="0">
                <a:solidFill>
                  <a:srgbClr val="212529"/>
                </a:solidFill>
                <a:latin typeface="Times New Roman"/>
                <a:ea typeface="Times New Roman"/>
              </a:rPr>
              <a:t>Бөлүмдүн</a:t>
            </a:r>
            <a:r>
              <a:rPr lang="ru-RU" b="1" dirty="0" smtClean="0">
                <a:solidFill>
                  <a:srgbClr val="212529"/>
                </a:solidFill>
                <a:latin typeface="Times New Roman"/>
                <a:ea typeface="Times New Roman"/>
              </a:rPr>
              <a:t> </a:t>
            </a:r>
            <a:r>
              <a:rPr lang="ru-RU" b="1" dirty="0" err="1" smtClean="0">
                <a:solidFill>
                  <a:srgbClr val="212529"/>
                </a:solidFill>
                <a:latin typeface="Times New Roman"/>
                <a:ea typeface="Times New Roman"/>
              </a:rPr>
              <a:t>компетенциясына</a:t>
            </a:r>
            <a:r>
              <a:rPr lang="ru-RU" b="1" dirty="0" smtClean="0">
                <a:solidFill>
                  <a:srgbClr val="212529"/>
                </a:solidFill>
                <a:latin typeface="Times New Roman"/>
                <a:ea typeface="Times New Roman"/>
              </a:rPr>
              <a:t> </a:t>
            </a:r>
            <a:r>
              <a:rPr lang="ru-RU" b="1" dirty="0" err="1" smtClean="0">
                <a:solidFill>
                  <a:srgbClr val="212529"/>
                </a:solidFill>
                <a:latin typeface="Times New Roman"/>
                <a:ea typeface="Times New Roman"/>
              </a:rPr>
              <a:t>кирген</a:t>
            </a:r>
            <a:r>
              <a:rPr lang="ru-RU" b="1" dirty="0" smtClean="0">
                <a:solidFill>
                  <a:srgbClr val="212529"/>
                </a:solidFill>
                <a:latin typeface="Times New Roman"/>
                <a:ea typeface="Times New Roman"/>
              </a:rPr>
              <a:t> </a:t>
            </a:r>
            <a:r>
              <a:rPr lang="ru-RU" b="1" dirty="0" err="1" smtClean="0">
                <a:solidFill>
                  <a:srgbClr val="212529"/>
                </a:solidFill>
                <a:latin typeface="Times New Roman"/>
                <a:ea typeface="Times New Roman"/>
              </a:rPr>
              <a:t>милдеттер</a:t>
            </a:r>
            <a:r>
              <a:rPr lang="ru-RU" b="1" dirty="0" smtClean="0">
                <a:solidFill>
                  <a:srgbClr val="212529"/>
                </a:solidFill>
                <a:latin typeface="Times New Roman"/>
                <a:ea typeface="Times New Roman"/>
              </a:rPr>
              <a:t> </a:t>
            </a:r>
            <a:r>
              <a:rPr lang="ru-RU" b="1" dirty="0" err="1" smtClean="0">
                <a:solidFill>
                  <a:srgbClr val="212529"/>
                </a:solidFill>
                <a:latin typeface="Times New Roman"/>
                <a:ea typeface="Times New Roman"/>
              </a:rPr>
              <a:t>жана</a:t>
            </a:r>
            <a:r>
              <a:rPr lang="ru-RU" b="1" dirty="0" smtClean="0">
                <a:solidFill>
                  <a:srgbClr val="212529"/>
                </a:solidFill>
                <a:latin typeface="Times New Roman"/>
                <a:ea typeface="Times New Roman"/>
              </a:rPr>
              <a:t> </a:t>
            </a:r>
            <a:r>
              <a:rPr lang="ru-RU" b="1" dirty="0" err="1" smtClean="0">
                <a:solidFill>
                  <a:srgbClr val="212529"/>
                </a:solidFill>
                <a:latin typeface="Times New Roman"/>
                <a:ea typeface="Times New Roman"/>
              </a:rPr>
              <a:t>функциялар</a:t>
            </a:r>
            <a:r>
              <a:rPr lang="ru-RU" b="1" dirty="0" smtClean="0">
                <a:solidFill>
                  <a:srgbClr val="212529"/>
                </a:solidFill>
                <a:latin typeface="Times New Roman"/>
                <a:ea typeface="Times New Roman"/>
              </a:rPr>
              <a:t/>
            </a:r>
            <a:br>
              <a:rPr lang="ru-RU" b="1" dirty="0" smtClean="0">
                <a:solidFill>
                  <a:srgbClr val="212529"/>
                </a:solidFill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just">
              <a:lnSpc>
                <a:spcPct val="115000"/>
              </a:lnSpc>
              <a:spcAft>
                <a:spcPts val="300"/>
              </a:spcAft>
              <a:buNone/>
            </a:pPr>
            <a:r>
              <a:rPr lang="ru-RU" b="1" dirty="0" err="1" smtClean="0">
                <a:latin typeface="Times New Roman"/>
                <a:ea typeface="Times New Roman"/>
              </a:rPr>
              <a:t>Документтик</a:t>
            </a:r>
            <a:r>
              <a:rPr lang="ru-RU" b="1" dirty="0" smtClean="0">
                <a:latin typeface="Times New Roman"/>
                <a:ea typeface="Times New Roman"/>
              </a:rPr>
              <a:t> </a:t>
            </a:r>
            <a:r>
              <a:rPr lang="ru-RU" b="1" dirty="0" err="1" smtClean="0">
                <a:latin typeface="Times New Roman"/>
                <a:ea typeface="Times New Roman"/>
              </a:rPr>
              <a:t>камсыздоо</a:t>
            </a:r>
            <a:endParaRPr lang="ru-RU" sz="1600" b="1" dirty="0" smtClean="0">
              <a:latin typeface="Arial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300"/>
              </a:spcAft>
              <a:buFontTx/>
              <a:buChar char="-"/>
            </a:pPr>
            <a:r>
              <a:rPr lang="ru-RU" sz="2000" dirty="0" err="1" smtClean="0">
                <a:latin typeface="Times New Roman"/>
                <a:ea typeface="Times New Roman"/>
              </a:rPr>
              <a:t>Кириш</a:t>
            </a:r>
            <a:r>
              <a:rPr lang="ru-RU" sz="2000" dirty="0" smtClean="0">
                <a:latin typeface="Times New Roman"/>
                <a:ea typeface="Times New Roman"/>
              </a:rPr>
              <a:t> </a:t>
            </a:r>
            <a:r>
              <a:rPr lang="ru-RU" sz="2000" dirty="0" err="1" smtClean="0">
                <a:latin typeface="Times New Roman"/>
                <a:ea typeface="Times New Roman"/>
              </a:rPr>
              <a:t>жана</a:t>
            </a:r>
            <a:r>
              <a:rPr lang="ru-RU" sz="2000" dirty="0">
                <a:latin typeface="Times New Roman"/>
                <a:ea typeface="Times New Roman"/>
              </a:rPr>
              <a:t> </a:t>
            </a:r>
            <a:r>
              <a:rPr lang="ru-RU" sz="2000" dirty="0" err="1" smtClean="0">
                <a:latin typeface="Times New Roman"/>
                <a:ea typeface="Times New Roman"/>
              </a:rPr>
              <a:t>чыгыш</a:t>
            </a:r>
            <a:r>
              <a:rPr lang="ru-RU" sz="2000" dirty="0" smtClean="0">
                <a:latin typeface="Times New Roman"/>
                <a:ea typeface="Times New Roman"/>
              </a:rPr>
              <a:t> </a:t>
            </a:r>
            <a:r>
              <a:rPr lang="ru-RU" sz="2000" dirty="0" err="1" smtClean="0">
                <a:latin typeface="Times New Roman"/>
                <a:ea typeface="Times New Roman"/>
              </a:rPr>
              <a:t>документтерди</a:t>
            </a:r>
            <a:r>
              <a:rPr lang="ru-RU" sz="2000" dirty="0" smtClean="0">
                <a:latin typeface="Times New Roman"/>
                <a:ea typeface="Times New Roman"/>
              </a:rPr>
              <a:t> </a:t>
            </a:r>
            <a:r>
              <a:rPr lang="ru-RU" sz="2000" dirty="0" err="1" smtClean="0">
                <a:latin typeface="Times New Roman"/>
                <a:ea typeface="Times New Roman"/>
              </a:rPr>
              <a:t>каттоону</a:t>
            </a:r>
            <a:r>
              <a:rPr lang="ru-RU" sz="2000" dirty="0" smtClean="0">
                <a:latin typeface="Times New Roman"/>
                <a:ea typeface="Times New Roman"/>
              </a:rPr>
              <a:t> </a:t>
            </a:r>
            <a:r>
              <a:rPr lang="ru-RU" sz="2000" dirty="0" err="1" smtClean="0">
                <a:latin typeface="Times New Roman"/>
                <a:ea typeface="Times New Roman"/>
              </a:rPr>
              <a:t>жүзөгө</a:t>
            </a:r>
            <a:r>
              <a:rPr lang="ru-RU" sz="2000" dirty="0" smtClean="0">
                <a:latin typeface="Times New Roman"/>
                <a:ea typeface="Times New Roman"/>
              </a:rPr>
              <a:t> </a:t>
            </a:r>
            <a:r>
              <a:rPr lang="ru-RU" sz="2000" dirty="0" err="1" smtClean="0">
                <a:latin typeface="Times New Roman"/>
                <a:ea typeface="Times New Roman"/>
              </a:rPr>
              <a:t>ашырат</a:t>
            </a:r>
            <a:r>
              <a:rPr lang="ru-RU" sz="2000" dirty="0" smtClean="0">
                <a:latin typeface="Times New Roman"/>
                <a:ea typeface="Times New Roman"/>
              </a:rPr>
              <a:t>, </a:t>
            </a:r>
            <a:r>
              <a:rPr lang="ru-RU" sz="2000" dirty="0" err="1" smtClean="0">
                <a:latin typeface="Times New Roman"/>
                <a:ea typeface="Times New Roman"/>
              </a:rPr>
              <a:t>ошондой</a:t>
            </a:r>
            <a:r>
              <a:rPr lang="ru-RU" sz="2000" dirty="0" smtClean="0">
                <a:latin typeface="Times New Roman"/>
                <a:ea typeface="Times New Roman"/>
              </a:rPr>
              <a:t> эле </a:t>
            </a:r>
            <a:r>
              <a:rPr lang="ru-RU" sz="2000" dirty="0" err="1" smtClean="0">
                <a:latin typeface="Times New Roman"/>
                <a:ea typeface="Times New Roman"/>
              </a:rPr>
              <a:t>документтерге</a:t>
            </a:r>
            <a:r>
              <a:rPr lang="ru-RU" sz="2000" dirty="0" smtClean="0">
                <a:latin typeface="Times New Roman"/>
                <a:ea typeface="Times New Roman"/>
              </a:rPr>
              <a:t> </a:t>
            </a:r>
            <a:r>
              <a:rPr lang="ru-RU" sz="2000" dirty="0" err="1" smtClean="0">
                <a:latin typeface="Times New Roman"/>
                <a:ea typeface="Times New Roman"/>
              </a:rPr>
              <a:t>жооп</a:t>
            </a:r>
            <a:r>
              <a:rPr lang="ru-RU" sz="2000" dirty="0" smtClean="0">
                <a:latin typeface="Times New Roman"/>
                <a:ea typeface="Times New Roman"/>
              </a:rPr>
              <a:t> </a:t>
            </a:r>
            <a:r>
              <a:rPr lang="ru-RU" sz="2000" dirty="0" err="1" smtClean="0">
                <a:latin typeface="Times New Roman"/>
                <a:ea typeface="Times New Roman"/>
              </a:rPr>
              <a:t>берүү</a:t>
            </a:r>
            <a:r>
              <a:rPr lang="ru-RU" sz="2000" dirty="0" smtClean="0">
                <a:latin typeface="Times New Roman"/>
                <a:ea typeface="Times New Roman"/>
              </a:rPr>
              <a:t> </a:t>
            </a:r>
            <a:r>
              <a:rPr lang="ru-RU" sz="2000" dirty="0" err="1" smtClean="0">
                <a:latin typeface="Times New Roman"/>
                <a:ea typeface="Times New Roman"/>
              </a:rPr>
              <a:t>мөөнөттөрү</a:t>
            </a:r>
            <a:r>
              <a:rPr lang="ru-RU" sz="2000" dirty="0" smtClean="0">
                <a:latin typeface="Times New Roman"/>
                <a:ea typeface="Times New Roman"/>
              </a:rPr>
              <a:t> </a:t>
            </a:r>
            <a:r>
              <a:rPr lang="ru-RU" sz="2000" dirty="0" err="1" smtClean="0">
                <a:latin typeface="Times New Roman"/>
                <a:ea typeface="Times New Roman"/>
              </a:rPr>
              <a:t>үчүн</a:t>
            </a:r>
            <a:r>
              <a:rPr lang="ru-RU" sz="2000" dirty="0" smtClean="0">
                <a:latin typeface="Times New Roman"/>
                <a:ea typeface="Times New Roman"/>
              </a:rPr>
              <a:t> </a:t>
            </a:r>
            <a:r>
              <a:rPr lang="ru-RU" sz="2000" dirty="0" err="1" smtClean="0">
                <a:latin typeface="Times New Roman"/>
                <a:ea typeface="Times New Roman"/>
              </a:rPr>
              <a:t>контролдоону</a:t>
            </a:r>
            <a:r>
              <a:rPr lang="ru-RU" sz="2000" dirty="0" smtClean="0">
                <a:latin typeface="Times New Roman"/>
                <a:ea typeface="Times New Roman"/>
              </a:rPr>
              <a:t> </a:t>
            </a:r>
            <a:r>
              <a:rPr lang="ru-RU" sz="2000" dirty="0" err="1" smtClean="0">
                <a:latin typeface="Times New Roman"/>
                <a:ea typeface="Times New Roman"/>
              </a:rPr>
              <a:t>Кыргыз</a:t>
            </a:r>
            <a:r>
              <a:rPr lang="ru-RU" sz="2000" dirty="0" smtClean="0">
                <a:latin typeface="Times New Roman"/>
                <a:ea typeface="Times New Roman"/>
              </a:rPr>
              <a:t> </a:t>
            </a:r>
            <a:r>
              <a:rPr lang="ru-RU" sz="2000" dirty="0" err="1" smtClean="0">
                <a:latin typeface="Times New Roman"/>
                <a:ea typeface="Times New Roman"/>
              </a:rPr>
              <a:t>Республикасынын</a:t>
            </a:r>
            <a:r>
              <a:rPr lang="ru-RU" sz="2000" dirty="0" smtClean="0">
                <a:latin typeface="Times New Roman"/>
                <a:ea typeface="Times New Roman"/>
              </a:rPr>
              <a:t> </a:t>
            </a:r>
            <a:r>
              <a:rPr lang="ru-RU" sz="2000" dirty="0" err="1" smtClean="0">
                <a:latin typeface="Times New Roman"/>
                <a:ea typeface="Times New Roman"/>
              </a:rPr>
              <a:t>мыйзамдарына</a:t>
            </a:r>
            <a:r>
              <a:rPr lang="ru-RU" sz="2000" dirty="0" smtClean="0">
                <a:latin typeface="Times New Roman"/>
                <a:ea typeface="Times New Roman"/>
              </a:rPr>
              <a:t> </a:t>
            </a:r>
            <a:r>
              <a:rPr lang="ru-RU" sz="2000" dirty="0" err="1" smtClean="0">
                <a:latin typeface="Times New Roman"/>
                <a:ea typeface="Times New Roman"/>
              </a:rPr>
              <a:t>жана</a:t>
            </a:r>
            <a:r>
              <a:rPr lang="ru-RU" sz="2000" dirty="0" smtClean="0">
                <a:latin typeface="Times New Roman"/>
                <a:ea typeface="Times New Roman"/>
              </a:rPr>
              <a:t> Бишкек </a:t>
            </a:r>
            <a:r>
              <a:rPr lang="ru-RU" sz="2000" dirty="0" err="1" smtClean="0">
                <a:latin typeface="Times New Roman"/>
                <a:ea typeface="Times New Roman"/>
              </a:rPr>
              <a:t>шаарынын</a:t>
            </a:r>
            <a:r>
              <a:rPr lang="ru-RU" sz="2000" dirty="0" smtClean="0">
                <a:latin typeface="Times New Roman"/>
                <a:ea typeface="Times New Roman"/>
              </a:rPr>
              <a:t> </a:t>
            </a:r>
            <a:r>
              <a:rPr lang="ru-RU" sz="2000" dirty="0" err="1" smtClean="0">
                <a:latin typeface="Times New Roman"/>
                <a:ea typeface="Times New Roman"/>
              </a:rPr>
              <a:t>мэриясынын</a:t>
            </a:r>
            <a:r>
              <a:rPr lang="ru-RU" sz="2000" dirty="0" smtClean="0">
                <a:latin typeface="Times New Roman"/>
                <a:ea typeface="Times New Roman"/>
              </a:rPr>
              <a:t> </a:t>
            </a:r>
            <a:r>
              <a:rPr lang="ru-RU" sz="2000" dirty="0" err="1" smtClean="0">
                <a:latin typeface="Times New Roman"/>
                <a:ea typeface="Times New Roman"/>
              </a:rPr>
              <a:t>Регламентине</a:t>
            </a:r>
            <a:r>
              <a:rPr lang="ru-RU" sz="2000" dirty="0" smtClean="0">
                <a:latin typeface="Times New Roman"/>
                <a:ea typeface="Times New Roman"/>
              </a:rPr>
              <a:t> </a:t>
            </a:r>
            <a:r>
              <a:rPr lang="ru-RU" sz="2000" dirty="0" err="1" smtClean="0">
                <a:latin typeface="Times New Roman"/>
                <a:ea typeface="Times New Roman"/>
              </a:rPr>
              <a:t>ылайык</a:t>
            </a:r>
            <a:r>
              <a:rPr lang="ru-RU" sz="2000" dirty="0" smtClean="0">
                <a:latin typeface="Times New Roman"/>
                <a:ea typeface="Times New Roman"/>
              </a:rPr>
              <a:t> </a:t>
            </a:r>
            <a:r>
              <a:rPr lang="ru-RU" sz="2000" dirty="0" err="1" smtClean="0">
                <a:latin typeface="Times New Roman"/>
                <a:ea typeface="Times New Roman"/>
              </a:rPr>
              <a:t>камсыздайт</a:t>
            </a:r>
            <a:r>
              <a:rPr lang="ru-RU" sz="2000" dirty="0" smtClean="0">
                <a:latin typeface="Times New Roman"/>
                <a:ea typeface="Times New Roman"/>
              </a:rPr>
              <a:t>;</a:t>
            </a:r>
          </a:p>
          <a:p>
            <a:pPr marL="109728" lvl="0" indent="0" algn="just">
              <a:lnSpc>
                <a:spcPct val="115000"/>
              </a:lnSpc>
              <a:spcAft>
                <a:spcPts val="300"/>
              </a:spcAft>
              <a:buClr>
                <a:srgbClr val="A04DA3"/>
              </a:buClr>
              <a:buNone/>
            </a:pPr>
            <a:r>
              <a:rPr lang="ru-RU" sz="2000" dirty="0" smtClean="0">
                <a:latin typeface="Times New Roman"/>
                <a:ea typeface="Times New Roman"/>
              </a:rPr>
              <a:t>-  </a:t>
            </a:r>
            <a:r>
              <a:rPr lang="ru-RU" sz="2000" dirty="0" err="1">
                <a:latin typeface="Times New Roman"/>
                <a:ea typeface="Times New Roman"/>
              </a:rPr>
              <a:t>и</a:t>
            </a:r>
            <a:r>
              <a:rPr lang="ru-RU" sz="2000" dirty="0" err="1" smtClean="0">
                <a:latin typeface="Times New Roman"/>
                <a:ea typeface="Times New Roman"/>
              </a:rPr>
              <a:t>ш</a:t>
            </a:r>
            <a:r>
              <a:rPr lang="ru-RU" sz="2000" dirty="0" smtClean="0">
                <a:latin typeface="Times New Roman"/>
                <a:ea typeface="Times New Roman"/>
              </a:rPr>
              <a:t> </a:t>
            </a:r>
            <a:r>
              <a:rPr lang="ru-RU" sz="2000" dirty="0" err="1" smtClean="0">
                <a:latin typeface="Times New Roman"/>
                <a:ea typeface="Times New Roman"/>
              </a:rPr>
              <a:t>кагаздарын</a:t>
            </a:r>
            <a:r>
              <a:rPr lang="ru-RU" sz="2000" dirty="0" smtClean="0">
                <a:latin typeface="Times New Roman"/>
                <a:ea typeface="Times New Roman"/>
              </a:rPr>
              <a:t> </a:t>
            </a:r>
            <a:r>
              <a:rPr lang="ru-RU" sz="2000" dirty="0" err="1" smtClean="0">
                <a:latin typeface="Times New Roman"/>
                <a:ea typeface="Times New Roman"/>
              </a:rPr>
              <a:t>жүргүзүүнүн</a:t>
            </a:r>
            <a:r>
              <a:rPr lang="ru-RU" sz="2000" dirty="0" smtClean="0">
                <a:latin typeface="Times New Roman"/>
                <a:ea typeface="Times New Roman"/>
              </a:rPr>
              <a:t> </a:t>
            </a:r>
            <a:r>
              <a:rPr lang="ru-RU" sz="2000" dirty="0" err="1" smtClean="0">
                <a:latin typeface="Times New Roman"/>
                <a:ea typeface="Times New Roman"/>
              </a:rPr>
              <a:t>бирдей</a:t>
            </a:r>
            <a:r>
              <a:rPr lang="ru-RU" sz="2000" dirty="0" smtClean="0">
                <a:latin typeface="Times New Roman"/>
                <a:ea typeface="Times New Roman"/>
              </a:rPr>
              <a:t> </a:t>
            </a:r>
            <a:r>
              <a:rPr lang="ru-RU" sz="2000" dirty="0" err="1" smtClean="0">
                <a:latin typeface="Times New Roman"/>
                <a:ea typeface="Times New Roman"/>
              </a:rPr>
              <a:t>системасын</a:t>
            </a:r>
            <a:r>
              <a:rPr lang="ru-RU" sz="2000" dirty="0" smtClean="0">
                <a:latin typeface="Times New Roman"/>
                <a:ea typeface="Times New Roman"/>
              </a:rPr>
              <a:t> </a:t>
            </a:r>
            <a:r>
              <a:rPr lang="ru-RU" sz="2000" dirty="0" err="1" smtClean="0">
                <a:latin typeface="Times New Roman"/>
                <a:ea typeface="Times New Roman"/>
              </a:rPr>
              <a:t>иштеп</a:t>
            </a:r>
            <a:r>
              <a:rPr lang="ru-RU" sz="2000" dirty="0" smtClean="0">
                <a:latin typeface="Times New Roman"/>
                <a:ea typeface="Times New Roman"/>
              </a:rPr>
              <a:t> </a:t>
            </a:r>
            <a:r>
              <a:rPr lang="ru-RU" sz="2000" dirty="0" err="1" smtClean="0">
                <a:latin typeface="Times New Roman"/>
                <a:ea typeface="Times New Roman"/>
              </a:rPr>
              <a:t>чыгуу</a:t>
            </a:r>
            <a:r>
              <a:rPr lang="ru-RU" sz="2000" dirty="0" smtClean="0">
                <a:latin typeface="Times New Roman"/>
                <a:ea typeface="Times New Roman"/>
              </a:rPr>
              <a:t> </a:t>
            </a:r>
            <a:r>
              <a:rPr lang="ru-RU" sz="2000" dirty="0" err="1" smtClean="0">
                <a:latin typeface="Times New Roman"/>
                <a:ea typeface="Times New Roman"/>
              </a:rPr>
              <a:t>жана</a:t>
            </a:r>
            <a:r>
              <a:rPr lang="ru-RU" sz="2000" dirty="0" smtClean="0">
                <a:latin typeface="Times New Roman"/>
                <a:ea typeface="Times New Roman"/>
              </a:rPr>
              <a:t> </a:t>
            </a:r>
            <a:r>
              <a:rPr lang="ru-RU" sz="2000" dirty="0" err="1" smtClean="0">
                <a:latin typeface="Times New Roman"/>
                <a:ea typeface="Times New Roman"/>
              </a:rPr>
              <a:t>камсыздоо</a:t>
            </a:r>
            <a: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;</a:t>
            </a:r>
            <a:endParaRPr lang="ru-RU" sz="2000" dirty="0">
              <a:solidFill>
                <a:prstClr val="black"/>
              </a:solidFill>
              <a:latin typeface="Arial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300"/>
              </a:spcAft>
              <a:buFontTx/>
              <a:buChar char="-"/>
            </a:pPr>
            <a: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Бишкек </a:t>
            </a:r>
            <a:r>
              <a:rPr lang="ru-RU" sz="20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шаарынын</a:t>
            </a:r>
            <a: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мэриясынын</a:t>
            </a:r>
            <a: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компетенциясына</a:t>
            </a:r>
            <a: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кирген</a:t>
            </a:r>
            <a: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маселелер</a:t>
            </a:r>
            <a: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боюнча</a:t>
            </a:r>
            <a: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мэр </a:t>
            </a:r>
            <a:r>
              <a:rPr lang="ru-RU" sz="20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тарабынан</a:t>
            </a:r>
            <a: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жарандарды</a:t>
            </a:r>
            <a: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кабыл</a:t>
            </a:r>
            <a: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алууну</a:t>
            </a:r>
            <a: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уюштуруу</a:t>
            </a:r>
            <a: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;</a:t>
            </a:r>
            <a:endParaRPr lang="ru-RU" sz="2000" dirty="0">
              <a:latin typeface="Arial"/>
              <a:ea typeface="Times New Roman"/>
            </a:endParaRPr>
          </a:p>
          <a:p>
            <a:pPr marL="109728" lvl="0" indent="0" algn="just">
              <a:lnSpc>
                <a:spcPct val="115000"/>
              </a:lnSpc>
              <a:spcAft>
                <a:spcPts val="300"/>
              </a:spcAft>
              <a:buClr>
                <a:srgbClr val="A04DA3"/>
              </a:buClr>
              <a:buNone/>
            </a:pPr>
            <a: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- </a:t>
            </a:r>
            <a:r>
              <a:rPr lang="ru-RU" sz="2000" dirty="0" err="1">
                <a:solidFill>
                  <a:prstClr val="black"/>
                </a:solidFill>
                <a:latin typeface="Times New Roman"/>
                <a:ea typeface="Times New Roman"/>
              </a:rPr>
              <a:t>б</a:t>
            </a:r>
            <a:r>
              <a:rPr lang="ru-RU" sz="20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өлүмдүн</a:t>
            </a:r>
            <a: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компетенциясына</a:t>
            </a:r>
            <a: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кирген</a:t>
            </a:r>
            <a: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маселелер</a:t>
            </a:r>
            <a: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боюнча</a:t>
            </a:r>
            <a: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мэриянын</a:t>
            </a:r>
            <a: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коллегиясынын</a:t>
            </a:r>
            <a: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жыйынына</a:t>
            </a:r>
            <a: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материалдарды</a:t>
            </a:r>
            <a: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даярдоо</a:t>
            </a:r>
            <a: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endParaRPr lang="ru-RU" sz="2000" dirty="0">
              <a:solidFill>
                <a:prstClr val="black"/>
              </a:solidFill>
              <a:latin typeface="Arial"/>
              <a:ea typeface="Times New Roman"/>
            </a:endParaRPr>
          </a:p>
          <a:p>
            <a:pPr>
              <a:buFontTx/>
              <a:buChar char="-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5242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6153" y="645459"/>
            <a:ext cx="10972800" cy="1066800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err="1" smtClean="0"/>
              <a:t>Документтик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камсыздоо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жана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контролдоо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бөлүмүнүн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түзүмү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/>
          </a:p>
        </p:txBody>
      </p:sp>
      <p:sp>
        <p:nvSpPr>
          <p:cNvPr id="4" name="Овал 3"/>
          <p:cNvSpPr/>
          <p:nvPr/>
        </p:nvSpPr>
        <p:spPr>
          <a:xfrm>
            <a:off x="4504765" y="1963271"/>
            <a:ext cx="2339787" cy="15464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Бөлүм</a:t>
            </a:r>
            <a:r>
              <a:rPr lang="ru-RU" dirty="0" smtClean="0"/>
              <a:t> </a:t>
            </a:r>
            <a:r>
              <a:rPr lang="ru-RU" dirty="0" err="1" smtClean="0"/>
              <a:t>башчы</a:t>
            </a:r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6629397" y="2884393"/>
            <a:ext cx="19229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8552329" y="2884393"/>
            <a:ext cx="0" cy="8001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879976" y="3684494"/>
            <a:ext cx="1506071" cy="8740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Жетектөөчү</a:t>
            </a:r>
            <a:r>
              <a:rPr lang="ru-RU" dirty="0" smtClean="0"/>
              <a:t> </a:t>
            </a:r>
            <a:r>
              <a:rPr lang="ru-RU" dirty="0" err="1" smtClean="0"/>
              <a:t>адис</a:t>
            </a:r>
            <a:endParaRPr lang="ru-RU" dirty="0" smtClean="0"/>
          </a:p>
          <a:p>
            <a:pPr algn="ctr"/>
            <a:r>
              <a:rPr lang="ru-RU" dirty="0" smtClean="0"/>
              <a:t>2 </a:t>
            </a:r>
            <a:r>
              <a:rPr lang="ru-RU" dirty="0" err="1" smtClean="0"/>
              <a:t>бирдик</a:t>
            </a:r>
            <a:r>
              <a:rPr lang="ru-RU" dirty="0" smtClean="0"/>
              <a:t> </a:t>
            </a:r>
            <a:endParaRPr lang="ru-RU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H="1">
            <a:off x="2998694" y="2884393"/>
            <a:ext cx="17884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2998694" y="2884393"/>
            <a:ext cx="0" cy="8001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2272552" y="3684494"/>
            <a:ext cx="1479177" cy="8740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Башкы</a:t>
            </a:r>
            <a:r>
              <a:rPr lang="ru-RU" dirty="0" smtClean="0"/>
              <a:t> </a:t>
            </a:r>
            <a:r>
              <a:rPr lang="ru-RU" dirty="0" err="1" smtClean="0"/>
              <a:t>адис</a:t>
            </a:r>
            <a:endParaRPr lang="ru-RU" dirty="0" smtClean="0"/>
          </a:p>
          <a:p>
            <a:pPr algn="ctr"/>
            <a:r>
              <a:rPr lang="ru-RU" dirty="0" smtClean="0"/>
              <a:t>3 </a:t>
            </a:r>
            <a:r>
              <a:rPr lang="ru-RU" dirty="0" err="1" smtClean="0"/>
              <a:t>бирдик</a:t>
            </a:r>
            <a:r>
              <a:rPr lang="ru-RU" dirty="0" smtClean="0"/>
              <a:t> </a:t>
            </a:r>
            <a:endParaRPr lang="ru-RU" dirty="0"/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5708273" y="3509682"/>
            <a:ext cx="0" cy="16943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4787150" y="5204012"/>
            <a:ext cx="184224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Адис</a:t>
            </a:r>
            <a:endParaRPr lang="ru-RU" dirty="0" smtClean="0"/>
          </a:p>
          <a:p>
            <a:pPr algn="ctr"/>
            <a:r>
              <a:rPr lang="ru-RU" dirty="0" smtClean="0"/>
              <a:t>2 </a:t>
            </a:r>
            <a:r>
              <a:rPr lang="ru-RU" dirty="0" err="1" smtClean="0"/>
              <a:t>бирдик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462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0623" y="685800"/>
            <a:ext cx="10972800" cy="1066800"/>
          </a:xfrm>
        </p:spPr>
        <p:txBody>
          <a:bodyPr>
            <a:normAutofit/>
          </a:bodyPr>
          <a:lstStyle/>
          <a:p>
            <a:r>
              <a:rPr lang="ru-RU" sz="3600" b="1" kern="0" dirty="0" err="1">
                <a:solidFill>
                  <a:schemeClr val="tx1"/>
                </a:solidFill>
                <a:latin typeface="Verdana" pitchFamily="34" charset="0"/>
              </a:rPr>
              <a:t>Документтер</a:t>
            </a:r>
            <a:r>
              <a:rPr lang="ru-RU" sz="3600" b="1" kern="0" dirty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ru-RU" sz="3600" b="1" kern="0" dirty="0" err="1" smtClean="0">
                <a:solidFill>
                  <a:schemeClr val="tx1"/>
                </a:solidFill>
                <a:latin typeface="Verdana" pitchFamily="34" charset="0"/>
              </a:rPr>
              <a:t>менен</a:t>
            </a:r>
            <a:r>
              <a:rPr lang="ru-RU" sz="3600" b="1" kern="0" dirty="0" smtClean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ru-RU" sz="3600" b="1" kern="0" dirty="0" err="1" smtClean="0">
                <a:solidFill>
                  <a:schemeClr val="tx1"/>
                </a:solidFill>
                <a:latin typeface="Verdana" pitchFamily="34" charset="0"/>
              </a:rPr>
              <a:t>ишти</a:t>
            </a:r>
            <a:r>
              <a:rPr lang="ru-RU" sz="3600" b="1" kern="0" dirty="0" smtClean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ru-RU" sz="3600" b="1" kern="0" dirty="0" err="1" smtClean="0">
                <a:solidFill>
                  <a:schemeClr val="tx1"/>
                </a:solidFill>
                <a:latin typeface="Verdana" pitchFamily="34" charset="0"/>
              </a:rPr>
              <a:t>уюштуруу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8576" y="2020824"/>
            <a:ext cx="10972800" cy="2161211"/>
          </a:xfrm>
        </p:spPr>
        <p:txBody>
          <a:bodyPr>
            <a:normAutofit/>
          </a:bodyPr>
          <a:lstStyle/>
          <a:p>
            <a:pPr marL="0" lvl="0" indent="0" algn="just" fontAlgn="base">
              <a:spcBef>
                <a:spcPct val="20000"/>
              </a:spcBef>
              <a:spcAft>
                <a:spcPct val="0"/>
              </a:spcAft>
              <a:buClrTx/>
              <a:buNone/>
            </a:pPr>
            <a:r>
              <a:rPr lang="ru-RU" kern="0" dirty="0" smtClean="0">
                <a:solidFill>
                  <a:srgbClr val="000000"/>
                </a:solidFill>
                <a:latin typeface="Times New Roman" pitchFamily="18" charset="0"/>
                <a:ea typeface="Microsoft JhengHei" pitchFamily="34" charset="-120"/>
                <a:cs typeface="Times New Roman" pitchFamily="18" charset="0"/>
              </a:rPr>
              <a:t> </a:t>
            </a:r>
            <a:r>
              <a:rPr lang="ru-RU" kern="0" dirty="0" err="1" smtClean="0">
                <a:solidFill>
                  <a:srgbClr val="000000"/>
                </a:solidFill>
                <a:latin typeface="Times New Roman" pitchFamily="18" charset="0"/>
                <a:ea typeface="Microsoft JhengHei" pitchFamily="34" charset="-120"/>
                <a:cs typeface="Times New Roman" pitchFamily="18" charset="0"/>
              </a:rPr>
              <a:t>Кызматкерлер</a:t>
            </a:r>
            <a:r>
              <a:rPr lang="ru-RU" kern="0" dirty="0" smtClean="0">
                <a:solidFill>
                  <a:srgbClr val="000000"/>
                </a:solidFill>
                <a:latin typeface="Times New Roman" pitchFamily="18" charset="0"/>
                <a:ea typeface="Microsoft JhengHei" pitchFamily="34" charset="-120"/>
                <a:cs typeface="Times New Roman" pitchFamily="18" charset="0"/>
              </a:rPr>
              <a:t> </a:t>
            </a:r>
            <a:r>
              <a:rPr lang="ru-RU" kern="0" dirty="0" err="1">
                <a:solidFill>
                  <a:srgbClr val="000000"/>
                </a:solidFill>
                <a:latin typeface="Times New Roman" pitchFamily="18" charset="0"/>
                <a:ea typeface="Microsoft JhengHei" pitchFamily="34" charset="-120"/>
                <a:cs typeface="Times New Roman" pitchFamily="18" charset="0"/>
              </a:rPr>
              <a:t>ортосунда</a:t>
            </a:r>
            <a:r>
              <a:rPr lang="ru-RU" kern="0" dirty="0">
                <a:solidFill>
                  <a:srgbClr val="000000"/>
                </a:solidFill>
                <a:latin typeface="Times New Roman" pitchFamily="18" charset="0"/>
                <a:ea typeface="Microsoft JhengHei" pitchFamily="34" charset="-120"/>
                <a:cs typeface="Times New Roman" pitchFamily="18" charset="0"/>
              </a:rPr>
              <a:t> </a:t>
            </a:r>
            <a:r>
              <a:rPr lang="ru-RU" kern="0" dirty="0" err="1" smtClean="0">
                <a:solidFill>
                  <a:srgbClr val="000000"/>
                </a:solidFill>
                <a:latin typeface="Times New Roman" pitchFamily="18" charset="0"/>
                <a:ea typeface="Microsoft JhengHei" pitchFamily="34" charset="-120"/>
                <a:cs typeface="Times New Roman" pitchFamily="18" charset="0"/>
              </a:rPr>
              <a:t>кириш</a:t>
            </a:r>
            <a:r>
              <a:rPr lang="ru-RU" kern="0" dirty="0" smtClean="0">
                <a:solidFill>
                  <a:srgbClr val="000000"/>
                </a:solidFill>
                <a:latin typeface="Times New Roman" pitchFamily="18" charset="0"/>
                <a:ea typeface="Microsoft JhengHei" pitchFamily="34" charset="-120"/>
                <a:cs typeface="Times New Roman" pitchFamily="18" charset="0"/>
              </a:rPr>
              <a:t> </a:t>
            </a:r>
            <a:r>
              <a:rPr lang="ru-RU" kern="0" dirty="0" err="1" smtClean="0">
                <a:solidFill>
                  <a:srgbClr val="000000"/>
                </a:solidFill>
                <a:latin typeface="Times New Roman" pitchFamily="18" charset="0"/>
                <a:ea typeface="Microsoft JhengHei" pitchFamily="34" charset="-120"/>
                <a:cs typeface="Times New Roman" pitchFamily="18" charset="0"/>
              </a:rPr>
              <a:t>корреспонденцияны</a:t>
            </a:r>
            <a:r>
              <a:rPr lang="ru-RU" kern="0" dirty="0" smtClean="0">
                <a:solidFill>
                  <a:srgbClr val="000000"/>
                </a:solidFill>
                <a:latin typeface="Times New Roman" pitchFamily="18" charset="0"/>
                <a:ea typeface="Microsoft JhengHei" pitchFamily="34" charset="-120"/>
                <a:cs typeface="Times New Roman" pitchFamily="18" charset="0"/>
              </a:rPr>
              <a:t> </a:t>
            </a:r>
            <a:r>
              <a:rPr lang="ru-RU" kern="0" dirty="0" err="1" smtClean="0">
                <a:solidFill>
                  <a:srgbClr val="000000"/>
                </a:solidFill>
                <a:latin typeface="Times New Roman" pitchFamily="18" charset="0"/>
                <a:ea typeface="Microsoft JhengHei" pitchFamily="34" charset="-120"/>
                <a:cs typeface="Times New Roman" pitchFamily="18" charset="0"/>
              </a:rPr>
              <a:t>каттоо</a:t>
            </a:r>
            <a:r>
              <a:rPr lang="ru-RU" kern="0" dirty="0" smtClean="0">
                <a:solidFill>
                  <a:srgbClr val="000000"/>
                </a:solidFill>
                <a:latin typeface="Times New Roman" pitchFamily="18" charset="0"/>
                <a:ea typeface="Microsoft JhengHei" pitchFamily="34" charset="-120"/>
                <a:cs typeface="Times New Roman" pitchFamily="18" charset="0"/>
              </a:rPr>
              <a:t> </a:t>
            </a:r>
            <a:r>
              <a:rPr lang="ru-RU" kern="0" dirty="0" err="1" smtClean="0">
                <a:solidFill>
                  <a:srgbClr val="000000"/>
                </a:solidFill>
                <a:latin typeface="Times New Roman" pitchFamily="18" charset="0"/>
                <a:ea typeface="Microsoft JhengHei" pitchFamily="34" charset="-120"/>
                <a:cs typeface="Times New Roman" pitchFamily="18" charset="0"/>
              </a:rPr>
              <a:t>адистердин</a:t>
            </a:r>
            <a:r>
              <a:rPr lang="ru-RU" kern="0" dirty="0" smtClean="0">
                <a:solidFill>
                  <a:srgbClr val="000000"/>
                </a:solidFill>
                <a:latin typeface="Times New Roman" pitchFamily="18" charset="0"/>
                <a:ea typeface="Microsoft JhengHei" pitchFamily="34" charset="-120"/>
                <a:cs typeface="Times New Roman" pitchFamily="18" charset="0"/>
              </a:rPr>
              <a:t> </a:t>
            </a:r>
            <a:r>
              <a:rPr lang="ru-RU" kern="0" dirty="0" err="1" smtClean="0">
                <a:solidFill>
                  <a:srgbClr val="000000"/>
                </a:solidFill>
                <a:latin typeface="Times New Roman" pitchFamily="18" charset="0"/>
                <a:ea typeface="Microsoft JhengHei" pitchFamily="34" charset="-120"/>
                <a:cs typeface="Times New Roman" pitchFamily="18" charset="0"/>
              </a:rPr>
              <a:t>иш-милдеттерине</a:t>
            </a:r>
            <a:r>
              <a:rPr lang="ru-RU" kern="0" dirty="0" smtClean="0">
                <a:solidFill>
                  <a:srgbClr val="000000"/>
                </a:solidFill>
                <a:latin typeface="Times New Roman" pitchFamily="18" charset="0"/>
                <a:ea typeface="Microsoft JhengHei" pitchFamily="34" charset="-120"/>
                <a:cs typeface="Times New Roman" pitchFamily="18" charset="0"/>
              </a:rPr>
              <a:t> </a:t>
            </a:r>
            <a:r>
              <a:rPr lang="ru-RU" kern="0" dirty="0" err="1" smtClean="0">
                <a:solidFill>
                  <a:srgbClr val="000000"/>
                </a:solidFill>
                <a:latin typeface="Times New Roman" pitchFamily="18" charset="0"/>
                <a:ea typeface="Microsoft JhengHei" pitchFamily="34" charset="-120"/>
                <a:cs typeface="Times New Roman" pitchFamily="18" charset="0"/>
              </a:rPr>
              <a:t>ылайык</a:t>
            </a:r>
            <a:r>
              <a:rPr lang="ru-RU" kern="0" dirty="0" smtClean="0">
                <a:solidFill>
                  <a:srgbClr val="000000"/>
                </a:solidFill>
                <a:latin typeface="Times New Roman" pitchFamily="18" charset="0"/>
                <a:ea typeface="Microsoft JhengHei" pitchFamily="34" charset="-120"/>
                <a:cs typeface="Times New Roman" pitchFamily="18" charset="0"/>
              </a:rPr>
              <a:t> </a:t>
            </a:r>
            <a:r>
              <a:rPr lang="ru-RU" kern="0" dirty="0" err="1" smtClean="0">
                <a:solidFill>
                  <a:srgbClr val="000000"/>
                </a:solidFill>
                <a:latin typeface="Times New Roman" pitchFamily="18" charset="0"/>
                <a:ea typeface="Microsoft JhengHei" pitchFamily="34" charset="-120"/>
                <a:cs typeface="Times New Roman" pitchFamily="18" charset="0"/>
              </a:rPr>
              <a:t>бөлүштүрүлөт</a:t>
            </a:r>
            <a:r>
              <a:rPr lang="ru-RU" kern="0" dirty="0" smtClean="0">
                <a:solidFill>
                  <a:srgbClr val="000000"/>
                </a:solidFill>
                <a:latin typeface="Times New Roman" pitchFamily="18" charset="0"/>
                <a:ea typeface="Microsoft JhengHei" pitchFamily="34" charset="-120"/>
                <a:cs typeface="Times New Roman" pitchFamily="18" charset="0"/>
              </a:rPr>
              <a:t>.</a:t>
            </a:r>
            <a:endParaRPr lang="ru-RU" kern="0" dirty="0">
              <a:solidFill>
                <a:srgbClr val="000000"/>
              </a:solidFill>
              <a:latin typeface="Times New Roman" pitchFamily="18" charset="0"/>
              <a:ea typeface="Microsoft JhengHei" pitchFamily="34" charset="-12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Бөлүмдөгү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бир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адис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документти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каттоодон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архивге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өткөргөнгө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чейин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иш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алып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барат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882700" y="4598894"/>
            <a:ext cx="7813751" cy="1848971"/>
            <a:chOff x="2463" y="13064"/>
            <a:chExt cx="8116" cy="852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2463" y="13064"/>
              <a:ext cx="1562" cy="85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Документти</a:t>
              </a:r>
              <a:r>
                <a:rPr kumimoji="0" lang="ru-RU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ru-RU" sz="1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каттоо</a:t>
              </a:r>
              <a:r>
                <a:rPr kumimoji="0" lang="ru-RU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4293" y="13064"/>
              <a:ext cx="1846" cy="85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600" noProof="0" dirty="0" err="1" smtClean="0">
                  <a:solidFill>
                    <a:srgbClr val="000000"/>
                  </a:solidFill>
                </a:rPr>
                <a:t>Кароого</a:t>
              </a:r>
              <a:r>
                <a:rPr lang="ru-RU" sz="1600" noProof="0" dirty="0" smtClean="0">
                  <a:solidFill>
                    <a:srgbClr val="000000"/>
                  </a:solidFill>
                </a:rPr>
                <a:t> </a:t>
              </a:r>
              <a:r>
                <a:rPr lang="ru-RU" sz="1600" noProof="0" dirty="0" err="1" smtClean="0">
                  <a:solidFill>
                    <a:srgbClr val="000000"/>
                  </a:solidFill>
                </a:rPr>
                <a:t>өткөрүп</a:t>
              </a:r>
              <a:r>
                <a:rPr lang="ru-RU" sz="1600" noProof="0" dirty="0" smtClean="0">
                  <a:solidFill>
                    <a:srgbClr val="000000"/>
                  </a:solidFill>
                </a:rPr>
                <a:t> </a:t>
              </a:r>
              <a:r>
                <a:rPr lang="ru-RU" sz="1600" noProof="0" dirty="0" err="1" smtClean="0">
                  <a:solidFill>
                    <a:srgbClr val="000000"/>
                  </a:solidFill>
                </a:rPr>
                <a:t>берүү</a:t>
              </a:r>
              <a:r>
                <a:rPr lang="ru-RU" sz="1600" noProof="0" dirty="0" smtClean="0">
                  <a:solidFill>
                    <a:srgbClr val="000000"/>
                  </a:solidFill>
                </a:rPr>
                <a:t> </a:t>
              </a:r>
              <a:r>
                <a:rPr lang="ru-RU" sz="1600" noProof="0" dirty="0" err="1" smtClean="0">
                  <a:solidFill>
                    <a:srgbClr val="000000"/>
                  </a:solidFill>
                </a:rPr>
                <a:t>жана</a:t>
              </a:r>
              <a:r>
                <a:rPr lang="ru-RU" sz="1600" noProof="0" dirty="0" smtClean="0">
                  <a:solidFill>
                    <a:srgbClr val="000000"/>
                  </a:solidFill>
                </a:rPr>
                <a:t> </a:t>
              </a:r>
              <a:r>
                <a:rPr lang="ru-RU" sz="1600" noProof="0" dirty="0" err="1" smtClean="0">
                  <a:solidFill>
                    <a:srgbClr val="000000"/>
                  </a:solidFill>
                </a:rPr>
                <a:t>жетекчилик</a:t>
              </a:r>
              <a:r>
                <a:rPr lang="ru-RU" sz="1600" noProof="0" dirty="0" smtClean="0">
                  <a:solidFill>
                    <a:srgbClr val="000000"/>
                  </a:solidFill>
                </a:rPr>
                <a:t> </a:t>
              </a:r>
              <a:r>
                <a:rPr lang="ru-RU" sz="1600" noProof="0" dirty="0" err="1" smtClean="0">
                  <a:solidFill>
                    <a:srgbClr val="000000"/>
                  </a:solidFill>
                </a:rPr>
                <a:t>тарабынан</a:t>
              </a:r>
              <a:r>
                <a:rPr lang="ru-RU" sz="1600" noProof="0" dirty="0" smtClean="0">
                  <a:solidFill>
                    <a:srgbClr val="000000"/>
                  </a:solidFill>
                </a:rPr>
                <a:t> </a:t>
              </a:r>
              <a:r>
                <a:rPr lang="ru-RU" sz="1600" noProof="0" dirty="0" err="1" smtClean="0">
                  <a:solidFill>
                    <a:srgbClr val="000000"/>
                  </a:solidFill>
                </a:rPr>
                <a:t>резолюциянын</a:t>
              </a:r>
              <a:r>
                <a:rPr lang="ru-RU" sz="1600" noProof="0" dirty="0" smtClean="0">
                  <a:solidFill>
                    <a:srgbClr val="000000"/>
                  </a:solidFill>
                </a:rPr>
                <a:t> </a:t>
              </a:r>
              <a:r>
                <a:rPr lang="ru-RU" sz="1600" noProof="0" dirty="0" err="1" smtClean="0">
                  <a:solidFill>
                    <a:srgbClr val="000000"/>
                  </a:solidFill>
                </a:rPr>
                <a:t>коюлушу</a:t>
              </a:r>
              <a:r>
                <a:rPr lang="ru-RU" sz="1600" noProof="0" dirty="0" smtClean="0">
                  <a:solidFill>
                    <a:srgbClr val="000000"/>
                  </a:solidFill>
                </a:rPr>
                <a:t> </a:t>
              </a: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6462" y="13064"/>
              <a:ext cx="2556" cy="85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600" dirty="0" err="1" smtClean="0">
                  <a:solidFill>
                    <a:srgbClr val="000000"/>
                  </a:solidFill>
                </a:rPr>
                <a:t>Документти</a:t>
              </a:r>
              <a:r>
                <a:rPr lang="ru-RU" sz="1600" dirty="0" smtClean="0">
                  <a:solidFill>
                    <a:srgbClr val="000000"/>
                  </a:solidFill>
                </a:rPr>
                <a:t> </a:t>
              </a:r>
              <a:r>
                <a:rPr lang="ru-RU" sz="1600" dirty="0" err="1" smtClean="0">
                  <a:solidFill>
                    <a:srgbClr val="000000"/>
                  </a:solidFill>
                </a:rPr>
                <a:t>өз</a:t>
              </a:r>
              <a:r>
                <a:rPr lang="ru-RU" sz="1600" dirty="0" smtClean="0">
                  <a:solidFill>
                    <a:srgbClr val="000000"/>
                  </a:solidFill>
                </a:rPr>
                <a:t> </a:t>
              </a:r>
              <a:r>
                <a:rPr lang="ru-RU" sz="1600" dirty="0" err="1" smtClean="0">
                  <a:solidFill>
                    <a:srgbClr val="000000"/>
                  </a:solidFill>
                </a:rPr>
                <a:t>убагында</a:t>
              </a:r>
              <a:r>
                <a:rPr lang="ru-RU" sz="1600" dirty="0" smtClean="0">
                  <a:solidFill>
                    <a:srgbClr val="000000"/>
                  </a:solidFill>
                </a:rPr>
                <a:t> </a:t>
              </a:r>
              <a:r>
                <a:rPr lang="ru-RU" sz="1600" dirty="0" err="1" smtClean="0">
                  <a:solidFill>
                    <a:srgbClr val="000000"/>
                  </a:solidFill>
                </a:rPr>
                <a:t>аткарууну</a:t>
              </a:r>
              <a:r>
                <a:rPr lang="ru-RU" sz="1600" dirty="0" smtClean="0">
                  <a:solidFill>
                    <a:srgbClr val="000000"/>
                  </a:solidFill>
                </a:rPr>
                <a:t> </a:t>
              </a:r>
              <a:r>
                <a:rPr lang="ru-RU" sz="1600" dirty="0" err="1" smtClean="0">
                  <a:solidFill>
                    <a:srgbClr val="000000"/>
                  </a:solidFill>
                </a:rPr>
                <a:t>контролдоо</a:t>
              </a:r>
              <a:endParaRPr lang="ru-RU" sz="1600" dirty="0" smtClean="0">
                <a:solidFill>
                  <a:srgbClr val="000000"/>
                </a:solidFill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9301" y="13064"/>
              <a:ext cx="1278" cy="85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Архивге</a:t>
              </a:r>
              <a:r>
                <a:rPr kumimoji="0" lang="ru-RU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ru-RU" sz="1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өткөрүп</a:t>
              </a:r>
              <a:r>
                <a:rPr kumimoji="0" lang="ru-RU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ru-RU" sz="1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берүү</a:t>
              </a:r>
              <a:endPara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4025" y="13490"/>
              <a:ext cx="26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6139" y="13490"/>
              <a:ext cx="32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>
              <a:off x="9018" y="13490"/>
              <a:ext cx="28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307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07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>2021-жылдын 1-кварталындагы документ </a:t>
            </a:r>
            <a:r>
              <a:rPr lang="ru-RU" sz="3200" b="1" dirty="0" err="1" smtClean="0"/>
              <a:t>жүгүртүү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боюнча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санариптик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маалыматтар</a:t>
            </a:r>
            <a:r>
              <a:rPr lang="ru-RU" sz="3200" b="1" dirty="0" smtClean="0"/>
              <a:t> </a:t>
            </a:r>
            <a:br>
              <a:rPr lang="ru-RU" sz="3200" b="1" dirty="0" smtClean="0"/>
            </a:br>
            <a:endParaRPr lang="ru-RU" sz="3200" b="1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2119313" y="2062473"/>
            <a:ext cx="8143874" cy="4443233"/>
            <a:chOff x="1495425" y="1441133"/>
            <a:chExt cx="8143874" cy="4443233"/>
          </a:xfrm>
        </p:grpSpPr>
        <p:pic>
          <p:nvPicPr>
            <p:cNvPr id="1026" name="Picture 2" descr="ÐÐ¾ÑÐ¾Ð¶ÐµÐµ Ð¸Ð·Ð¾Ð±ÑÐ°Ð¶ÐµÐ½Ð¸Ð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7662" y="2609930"/>
              <a:ext cx="2728912" cy="2001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4086224" y="1441133"/>
              <a:ext cx="280035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 smtClean="0"/>
                <a:t>Бишкек </a:t>
              </a:r>
              <a:r>
                <a:rPr lang="ru-RU" sz="2800" dirty="0" err="1" smtClean="0"/>
                <a:t>шаарынын</a:t>
              </a:r>
              <a:r>
                <a:rPr lang="ru-RU" sz="2800" dirty="0" smtClean="0"/>
                <a:t> </a:t>
              </a:r>
              <a:r>
                <a:rPr lang="ru-RU" sz="2800" dirty="0" err="1" smtClean="0"/>
                <a:t>мэриясы</a:t>
              </a:r>
              <a:endParaRPr lang="ru-RU" sz="2800" dirty="0"/>
            </a:p>
          </p:txBody>
        </p:sp>
        <p:sp>
          <p:nvSpPr>
            <p:cNvPr id="10" name="Стрелка вправо 9"/>
            <p:cNvSpPr/>
            <p:nvPr/>
          </p:nvSpPr>
          <p:spPr>
            <a:xfrm>
              <a:off x="1495425" y="3200400"/>
              <a:ext cx="1943100" cy="98107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Стрелка вправо 11"/>
            <p:cNvSpPr/>
            <p:nvPr/>
          </p:nvSpPr>
          <p:spPr>
            <a:xfrm>
              <a:off x="7696199" y="3200399"/>
              <a:ext cx="1943100" cy="98107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95425" y="1876960"/>
              <a:ext cx="244316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err="1" smtClean="0"/>
                <a:t>Кириш</a:t>
              </a:r>
              <a:r>
                <a:rPr lang="ru-RU" sz="2000" dirty="0" smtClean="0"/>
                <a:t> корреспонденция – 10169 документ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515224" y="1799251"/>
              <a:ext cx="197167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err="1" smtClean="0"/>
                <a:t>Чыгыш</a:t>
              </a:r>
              <a:r>
                <a:rPr lang="ru-RU" sz="2000" dirty="0" smtClean="0"/>
                <a:t> кат-</a:t>
              </a:r>
              <a:endParaRPr lang="ru-RU" sz="2000" dirty="0"/>
            </a:p>
            <a:p>
              <a:pPr algn="ctr"/>
              <a:r>
                <a:rPr lang="ru-RU" sz="2000" dirty="0" smtClean="0"/>
                <a:t>2737 документ</a:t>
              </a:r>
              <a:br>
                <a:rPr lang="ru-RU" sz="2000" dirty="0" smtClean="0"/>
              </a:br>
              <a:endParaRPr lang="ru-RU" sz="20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38587" y="5114925"/>
              <a:ext cx="309562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dirty="0" err="1" smtClean="0"/>
                <a:t>Бардыгы</a:t>
              </a:r>
              <a:r>
                <a:rPr lang="ru-RU" sz="2200" dirty="0" smtClean="0"/>
                <a:t>: </a:t>
              </a:r>
              <a:br>
                <a:rPr lang="ru-RU" sz="2200" dirty="0" smtClean="0"/>
              </a:br>
              <a:r>
                <a:rPr lang="ru-RU" sz="2200" dirty="0" smtClean="0"/>
                <a:t>12906 документ</a:t>
              </a:r>
              <a:endParaRPr lang="ru-RU" sz="2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2601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6448425" y="2441949"/>
            <a:ext cx="5019675" cy="36826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500" dirty="0" smtClean="0"/>
          </a:p>
          <a:p>
            <a:r>
              <a:rPr lang="ru-RU" sz="2500" dirty="0" err="1" smtClean="0"/>
              <a:t>Кириш</a:t>
            </a:r>
            <a:r>
              <a:rPr lang="ru-RU" sz="2500" dirty="0" smtClean="0"/>
              <a:t> </a:t>
            </a:r>
            <a:r>
              <a:rPr lang="ru-RU" sz="2500" dirty="0" err="1" smtClean="0"/>
              <a:t>корреспонденциядан</a:t>
            </a:r>
            <a:r>
              <a:rPr lang="ru-RU" sz="2500" dirty="0"/>
              <a:t> – 2620 </a:t>
            </a:r>
            <a:r>
              <a:rPr lang="ru-RU" sz="2500" dirty="0" smtClean="0"/>
              <a:t>документ </a:t>
            </a:r>
            <a:r>
              <a:rPr lang="ru-RU" sz="2500" dirty="0" err="1" smtClean="0"/>
              <a:t>контролго</a:t>
            </a:r>
            <a:r>
              <a:rPr lang="ru-RU" sz="2500" dirty="0" smtClean="0"/>
              <a:t> </a:t>
            </a:r>
            <a:r>
              <a:rPr lang="ru-RU" sz="2500" dirty="0" err="1" smtClean="0"/>
              <a:t>алынды</a:t>
            </a:r>
            <a:endParaRPr lang="ru-RU" sz="2500" dirty="0" smtClean="0"/>
          </a:p>
          <a:p>
            <a:r>
              <a:rPr lang="ru-RU" sz="2500" dirty="0" smtClean="0"/>
              <a:t>1945 документ </a:t>
            </a:r>
            <a:r>
              <a:rPr lang="ru-RU" sz="2500" dirty="0" err="1" smtClean="0"/>
              <a:t>аткарылды</a:t>
            </a:r>
            <a:endParaRPr lang="ru-RU" sz="2500" dirty="0" smtClean="0"/>
          </a:p>
          <a:p>
            <a:r>
              <a:rPr lang="ru-RU" sz="2500" dirty="0"/>
              <a:t>209</a:t>
            </a:r>
            <a:r>
              <a:rPr lang="ru-RU" sz="2500" b="1" dirty="0"/>
              <a:t>  </a:t>
            </a:r>
            <a:r>
              <a:rPr lang="ru-RU" sz="2500" dirty="0" smtClean="0"/>
              <a:t>документ </a:t>
            </a:r>
            <a:r>
              <a:rPr lang="ru-RU" sz="2500" dirty="0" err="1" smtClean="0"/>
              <a:t>аткарылып</a:t>
            </a:r>
            <a:r>
              <a:rPr lang="ru-RU" sz="2500" dirty="0" smtClean="0"/>
              <a:t> </a:t>
            </a:r>
            <a:r>
              <a:rPr lang="ru-RU" sz="2500" dirty="0" err="1" smtClean="0"/>
              <a:t>жатат</a:t>
            </a:r>
            <a:endParaRPr lang="ru-RU" sz="2500" dirty="0" smtClean="0"/>
          </a:p>
          <a:p>
            <a:endParaRPr lang="ru-RU" sz="2500" dirty="0" smtClean="0"/>
          </a:p>
          <a:p>
            <a:endParaRPr lang="ru-RU" sz="2500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38200" y="674408"/>
            <a:ext cx="10515600" cy="9207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>2021-жылдын 1-кварталында документ </a:t>
            </a:r>
            <a:r>
              <a:rPr lang="ru-RU" sz="3200" b="1" dirty="0" err="1" smtClean="0"/>
              <a:t>жүгүртүү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боюнча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санариптик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маалыматтар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b="1" dirty="0"/>
          </a:p>
        </p:txBody>
      </p:sp>
      <p:pic>
        <p:nvPicPr>
          <p:cNvPr id="20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25" y="2619375"/>
            <a:ext cx="428625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24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63883" y="573868"/>
            <a:ext cx="10515600" cy="9207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>2021-жылдын 1-кварталында </a:t>
            </a:r>
            <a:r>
              <a:rPr lang="ru-RU" sz="3200" b="1" dirty="0" err="1" smtClean="0"/>
              <a:t>жарандардын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кайрылуулары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боюнча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санариптик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маалыматтар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911350" y="2172743"/>
            <a:ext cx="3848101" cy="5616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2021-жылдын 1-кварталында </a:t>
            </a:r>
            <a:r>
              <a:rPr lang="ru-RU" sz="2000" dirty="0" err="1" smtClean="0"/>
              <a:t>жарандардан</a:t>
            </a:r>
            <a:r>
              <a:rPr lang="ru-RU" sz="2000" dirty="0" smtClean="0"/>
              <a:t> </a:t>
            </a:r>
            <a:r>
              <a:rPr lang="ky-KG" sz="2000" dirty="0" smtClean="0"/>
              <a:t>1478 кат түрүндө кайрылуу түшкөн. 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ky-KG" sz="2000" dirty="0" smtClean="0"/>
              <a:t>Жарандардан түшкөн бардык кайрылуулар контролго алынды.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ky-KG" sz="2000" dirty="0" smtClean="0"/>
              <a:t>1417 кайрылуу каралып чыкты. 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ky-KG" sz="2000" dirty="0"/>
              <a:t>61 </a:t>
            </a:r>
            <a:r>
              <a:rPr lang="ky-KG" sz="2000" dirty="0" smtClean="0"/>
              <a:t>документ каралып жатат.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ky-KG" sz="2300" dirty="0" smtClean="0"/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ky-KG" sz="2300" dirty="0" smtClean="0"/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ky-KG" sz="23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690" y="1653988"/>
            <a:ext cx="3503415" cy="2380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340" y="4457698"/>
            <a:ext cx="3152343" cy="2097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56" y="1588748"/>
            <a:ext cx="3608574" cy="2445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293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07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100" b="1" dirty="0" err="1" smtClean="0"/>
              <a:t>Жарандардын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кайрылуулары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боюнча</a:t>
            </a:r>
            <a:r>
              <a:rPr lang="ru-RU" sz="3100" b="1" dirty="0" smtClean="0"/>
              <a:t> </a:t>
            </a:r>
            <a:br>
              <a:rPr lang="ru-RU" sz="3100" b="1" dirty="0" smtClean="0"/>
            </a:br>
            <a:r>
              <a:rPr lang="ru-RU" sz="3100" b="1" dirty="0" smtClean="0"/>
              <a:t>2021-жылдын 1-кварталындагы </a:t>
            </a:r>
            <a:br>
              <a:rPr lang="ru-RU" sz="3100" b="1" dirty="0" smtClean="0"/>
            </a:br>
            <a:r>
              <a:rPr lang="ru-RU" sz="3100" b="1" dirty="0" err="1" smtClean="0"/>
              <a:t>санариптик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маалыматтар</a:t>
            </a:r>
            <a:r>
              <a:rPr lang="ru-RU" sz="3100" b="1" dirty="0" smtClean="0"/>
              <a:t> </a:t>
            </a:r>
            <a:endParaRPr lang="ru-RU" sz="31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57825" y="1609725"/>
            <a:ext cx="6362700" cy="23302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err="1" smtClean="0"/>
              <a:t>Каралган</a:t>
            </a:r>
            <a:r>
              <a:rPr lang="ru-RU" sz="2400" dirty="0" smtClean="0"/>
              <a:t> </a:t>
            </a:r>
            <a:r>
              <a:rPr lang="ru-RU" sz="2400" dirty="0" err="1" smtClean="0"/>
              <a:t>мезгил</a:t>
            </a:r>
            <a:r>
              <a:rPr lang="ru-RU" sz="2400" dirty="0" smtClean="0"/>
              <a:t> </a:t>
            </a:r>
            <a:r>
              <a:rPr lang="ru-RU" sz="2400" dirty="0" err="1" smtClean="0"/>
              <a:t>ичинде</a:t>
            </a:r>
            <a:r>
              <a:rPr lang="ru-RU" sz="2400" dirty="0" smtClean="0"/>
              <a:t> Бишкек </a:t>
            </a:r>
            <a:r>
              <a:rPr lang="ru-RU" sz="2400" dirty="0" err="1" smtClean="0"/>
              <a:t>шаарынын</a:t>
            </a:r>
            <a:r>
              <a:rPr lang="ru-RU" sz="2400" dirty="0" smtClean="0"/>
              <a:t> </a:t>
            </a:r>
            <a:r>
              <a:rPr lang="ru-RU" sz="2400" dirty="0" err="1" smtClean="0"/>
              <a:t>мэриясына</a:t>
            </a:r>
            <a:r>
              <a:rPr lang="ru-RU" sz="2400" dirty="0" smtClean="0"/>
              <a:t> т</a:t>
            </a:r>
            <a:r>
              <a:rPr lang="ky-KG" sz="2400" dirty="0" err="1" smtClean="0"/>
              <a:t>өмөндөгүдөй</a:t>
            </a:r>
            <a:r>
              <a:rPr lang="ky-KG" sz="2400" dirty="0" smtClean="0"/>
              <a:t> кайрылуулар болду</a:t>
            </a:r>
            <a:r>
              <a:rPr lang="ru-RU" sz="2400" dirty="0" smtClean="0"/>
              <a:t>:</a:t>
            </a:r>
          </a:p>
          <a:p>
            <a:pPr marL="342900" indent="-342900">
              <a:buFontTx/>
              <a:buChar char="-"/>
            </a:pPr>
            <a:r>
              <a:rPr lang="ru-RU" sz="2400" dirty="0" err="1" smtClean="0"/>
              <a:t>оозеки</a:t>
            </a:r>
            <a:r>
              <a:rPr lang="ru-RU" sz="2400" dirty="0" smtClean="0"/>
              <a:t> консультация </a:t>
            </a:r>
            <a:r>
              <a:rPr lang="ru-RU" sz="2400" dirty="0" err="1" smtClean="0"/>
              <a:t>боюнча</a:t>
            </a:r>
            <a:r>
              <a:rPr lang="ru-RU" sz="2400" dirty="0" smtClean="0"/>
              <a:t> 660 </a:t>
            </a:r>
            <a:r>
              <a:rPr lang="ru-RU" sz="2400" dirty="0" err="1" smtClean="0"/>
              <a:t>жаран</a:t>
            </a:r>
            <a:r>
              <a:rPr lang="ru-RU" sz="2400" dirty="0" smtClean="0"/>
              <a:t>;</a:t>
            </a:r>
          </a:p>
          <a:p>
            <a:pPr marL="342900" indent="-342900">
              <a:buFontTx/>
              <a:buChar char="-"/>
            </a:pPr>
            <a:r>
              <a:rPr lang="ru-RU" sz="2400" dirty="0"/>
              <a:t> </a:t>
            </a:r>
            <a:r>
              <a:rPr lang="ru-RU" sz="2400" dirty="0" err="1" smtClean="0"/>
              <a:t>ишеним</a:t>
            </a:r>
            <a:r>
              <a:rPr lang="ru-RU" sz="2400" dirty="0" smtClean="0"/>
              <a:t> телефону </a:t>
            </a:r>
            <a:r>
              <a:rPr lang="ru-RU" sz="2400" dirty="0" err="1" smtClean="0"/>
              <a:t>боюнча</a:t>
            </a:r>
            <a:r>
              <a:rPr lang="ru-RU" sz="2400" dirty="0" smtClean="0"/>
              <a:t> 318 </a:t>
            </a:r>
            <a:r>
              <a:rPr lang="ru-RU" sz="2400" dirty="0" err="1"/>
              <a:t>жаран</a:t>
            </a:r>
            <a:r>
              <a:rPr lang="ru-RU" sz="2400" dirty="0"/>
              <a:t>.  </a:t>
            </a:r>
            <a:endParaRPr lang="ru-RU" sz="2400" dirty="0" smtClean="0"/>
          </a:p>
          <a:p>
            <a:pPr marL="0" indent="0">
              <a:buNone/>
            </a:pPr>
            <a:endParaRPr lang="ru-RU" sz="2400" dirty="0" smtClean="0"/>
          </a:p>
        </p:txBody>
      </p:sp>
      <p:pic>
        <p:nvPicPr>
          <p:cNvPr id="4098" name="Picture 2" descr="ÐÐ°ÑÑÐ¸Ð½ÐºÐ¸ Ð¿Ð¾ Ð·Ð°Ð¿ÑÐ¾ÑÑ ÐºÐ¾Ð½ÑÑÐ»ÑÑÐ°ÑÐ¸Ñ Ð³ÑÐ°Ð¶Ð´Ð°Ð½ ÐºÐ°ÑÑÐ¸Ð½Ðº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850" y="4106582"/>
            <a:ext cx="4146550" cy="266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261" y="1762125"/>
            <a:ext cx="4902939" cy="3343276"/>
          </a:xfrm>
          <a:prstGeom prst="rect">
            <a:avLst/>
          </a:prstGeom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866402" y="5286376"/>
            <a:ext cx="6972299" cy="1314450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err="1" smtClean="0"/>
              <a:t>Көрсөтүлгөн</a:t>
            </a:r>
            <a:r>
              <a:rPr lang="ru-RU" sz="2400" dirty="0" smtClean="0"/>
              <a:t> </a:t>
            </a:r>
            <a:r>
              <a:rPr lang="ru-RU" sz="2400" dirty="0" err="1" smtClean="0"/>
              <a:t>мезгил</a:t>
            </a:r>
            <a:r>
              <a:rPr lang="ru-RU" sz="2400" dirty="0" smtClean="0"/>
              <a:t> </a:t>
            </a:r>
            <a:r>
              <a:rPr lang="ru-RU" sz="2400" dirty="0" err="1" smtClean="0"/>
              <a:t>ичинде</a:t>
            </a:r>
            <a:r>
              <a:rPr lang="ru-RU" sz="2400" dirty="0" smtClean="0"/>
              <a:t> Бишкек </a:t>
            </a:r>
            <a:r>
              <a:rPr lang="ru-RU" sz="2400" dirty="0" err="1" smtClean="0"/>
              <a:t>шаарынын</a:t>
            </a:r>
            <a:r>
              <a:rPr lang="ru-RU" sz="2400" dirty="0" smtClean="0"/>
              <a:t> </a:t>
            </a:r>
            <a:r>
              <a:rPr lang="ru-RU" sz="2400" dirty="0" err="1" smtClean="0"/>
              <a:t>мэриясына</a:t>
            </a:r>
            <a:r>
              <a:rPr lang="ru-RU" sz="2400" dirty="0" smtClean="0"/>
              <a:t> </a:t>
            </a:r>
            <a:r>
              <a:rPr lang="ru-RU" sz="2400" dirty="0" err="1" smtClean="0"/>
              <a:t>кайрылган</a:t>
            </a:r>
            <a:r>
              <a:rPr lang="ru-RU" sz="2400" dirty="0" smtClean="0"/>
              <a:t> </a:t>
            </a:r>
            <a:r>
              <a:rPr lang="ru-RU" sz="2400" dirty="0" err="1" smtClean="0"/>
              <a:t>жарандардын</a:t>
            </a:r>
            <a:r>
              <a:rPr lang="ru-RU" sz="2400" dirty="0"/>
              <a:t> саны </a:t>
            </a:r>
            <a:r>
              <a:rPr lang="ru-RU" sz="2400" dirty="0" smtClean="0"/>
              <a:t>2456 </a:t>
            </a:r>
            <a:r>
              <a:rPr lang="ru-RU" sz="2400" dirty="0" err="1" smtClean="0"/>
              <a:t>адамды</a:t>
            </a:r>
            <a:r>
              <a:rPr lang="ru-RU" sz="2400" dirty="0" smtClean="0"/>
              <a:t> </a:t>
            </a:r>
            <a:r>
              <a:rPr lang="ru-RU" sz="2400" dirty="0" err="1" smtClean="0"/>
              <a:t>түздү</a:t>
            </a:r>
            <a:r>
              <a:rPr lang="ru-RU" sz="2400" dirty="0" smtClean="0"/>
              <a:t>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7053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7959236"/>
              </p:ext>
            </p:extLst>
          </p:nvPr>
        </p:nvGraphicFramePr>
        <p:xfrm>
          <a:off x="1493838" y="1546409"/>
          <a:ext cx="10040937" cy="5009839"/>
        </p:xfrm>
        <a:graphic>
          <a:graphicData uri="http://schemas.openxmlformats.org/drawingml/2006/table">
            <a:tbl>
              <a:tblPr firstRow="1" firstCol="1" bandRow="1"/>
              <a:tblGrid>
                <a:gridCol w="6430962"/>
                <a:gridCol w="1524000"/>
                <a:gridCol w="2085975"/>
              </a:tblGrid>
              <a:tr h="2823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Кызмат</a:t>
                      </a: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орду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31" marR="42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Апта</a:t>
                      </a:r>
                      <a:r>
                        <a:rPr lang="ky-KG" sz="1400" b="1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күндөрү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31" marR="42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Кабыл</a:t>
                      </a: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алуу</a:t>
                      </a: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убактысы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31" marR="42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Бишкек </a:t>
                      </a:r>
                      <a:r>
                        <a:rPr lang="ru-RU" sz="2000" b="1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шаарынын</a:t>
                      </a: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="1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мэри</a:t>
                      </a:r>
                      <a:endParaRPr lang="ru-RU" sz="20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31" marR="42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Шейшемби</a:t>
                      </a: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31" marR="42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14:00-16:00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31" marR="42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83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Бишкек </a:t>
                      </a:r>
                      <a:r>
                        <a:rPr lang="ru-RU" sz="2000" b="1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шаарынын</a:t>
                      </a: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экономика </a:t>
                      </a:r>
                      <a:r>
                        <a:rPr lang="ru-RU" sz="2000" b="1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жана</a:t>
                      </a: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финансы </a:t>
                      </a:r>
                      <a:r>
                        <a:rPr lang="ru-RU" sz="2000" b="1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маселелери</a:t>
                      </a: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="1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боюнча</a:t>
                      </a: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="1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биринчи</a:t>
                      </a:r>
                      <a:r>
                        <a:rPr lang="ru-RU" sz="2000" b="1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вице-</a:t>
                      </a:r>
                      <a:r>
                        <a:rPr lang="ru-RU" sz="2000" b="1" baseline="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мэри</a:t>
                      </a:r>
                      <a:r>
                        <a:rPr lang="ru-RU" sz="2000" b="1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31" marR="42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Шаршемби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31" marR="42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16:00-17:00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31" marR="42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24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Бишкек </a:t>
                      </a:r>
                      <a:r>
                        <a:rPr lang="ru-RU" sz="2000" b="1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шаарынын</a:t>
                      </a: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="1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шаар</a:t>
                      </a: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="1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куруу</a:t>
                      </a: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ru-RU" sz="2000" b="1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архитектура </a:t>
                      </a:r>
                      <a:r>
                        <a:rPr lang="ru-RU" sz="2000" b="1" baseline="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жана</a:t>
                      </a:r>
                      <a:r>
                        <a:rPr lang="ru-RU" sz="2000" b="1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="1" baseline="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жер</a:t>
                      </a:r>
                      <a:r>
                        <a:rPr lang="ru-RU" sz="2000" b="1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="1" baseline="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маселелери</a:t>
                      </a:r>
                      <a:r>
                        <a:rPr lang="ru-RU" sz="2000" b="1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="1" baseline="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боюнча</a:t>
                      </a:r>
                      <a:r>
                        <a:rPr lang="ru-RU" sz="2000" b="1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вице-</a:t>
                      </a:r>
                      <a:r>
                        <a:rPr lang="ru-RU" sz="2000" b="1" baseline="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мэри</a:t>
                      </a: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31" marR="42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Бейшемби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31" marR="42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14:00-16:00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31" marR="42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31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Бишкек </a:t>
                      </a:r>
                      <a:r>
                        <a:rPr lang="ru-RU" sz="2000" b="1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шаарынын</a:t>
                      </a: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="1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шаардык</a:t>
                      </a: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="1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турак</a:t>
                      </a: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="1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жай-коммуналдык</a:t>
                      </a:r>
                      <a:r>
                        <a:rPr lang="ru-RU" sz="2000" b="1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="1" baseline="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чарба</a:t>
                      </a:r>
                      <a:r>
                        <a:rPr lang="ru-RU" sz="2000" b="1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="1" baseline="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маселелери</a:t>
                      </a:r>
                      <a:r>
                        <a:rPr lang="ru-RU" sz="2000" b="1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="1" baseline="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боюнча</a:t>
                      </a:r>
                      <a:r>
                        <a:rPr lang="ru-RU" sz="2000" b="1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вице-</a:t>
                      </a:r>
                      <a:r>
                        <a:rPr lang="ru-RU" sz="2000" b="1" baseline="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мэри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31" marR="42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Шейшемби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31" marR="42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15:00-17:00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31" marR="42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5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Бишкек </a:t>
                      </a:r>
                      <a:r>
                        <a:rPr lang="ru-RU" sz="2000" b="1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шаарынын</a:t>
                      </a: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="1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социалдык</a:t>
                      </a: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="1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маселелер</a:t>
                      </a: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="1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боюнча</a:t>
                      </a: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вице-</a:t>
                      </a:r>
                      <a:r>
                        <a:rPr lang="ru-RU" sz="2000" b="1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мэри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31" marR="42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Шаршемби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31" marR="42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15:00-17:00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31" marR="42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83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Бишкек </a:t>
                      </a:r>
                      <a:r>
                        <a:rPr lang="ru-RU" sz="2000" b="1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шаарынын</a:t>
                      </a: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транспорт </a:t>
                      </a:r>
                      <a:r>
                        <a:rPr lang="ru-RU" sz="2000" b="1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жана</a:t>
                      </a: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="1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муниципалдык</a:t>
                      </a: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="1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мүлк</a:t>
                      </a: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="1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маселелери</a:t>
                      </a: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="1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боюнча</a:t>
                      </a: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вице-</a:t>
                      </a:r>
                      <a:r>
                        <a:rPr lang="ru-RU" sz="2000" b="1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мэри</a:t>
                      </a: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31" marR="42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Бейшемби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31" marR="42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14:00-16:00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31" marR="42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83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Бишкек </a:t>
                      </a:r>
                      <a:r>
                        <a:rPr lang="ru-RU" sz="2000" b="1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шаарынын</a:t>
                      </a: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="1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мэриясынын</a:t>
                      </a: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аппарат </a:t>
                      </a:r>
                      <a:r>
                        <a:rPr lang="ru-RU" sz="2000" b="1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жетекчиси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31" marR="42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Жума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31" marR="42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16:00-17:00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31" marR="42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899939" y="625787"/>
            <a:ext cx="639213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Бишкек </a:t>
            </a:r>
            <a:r>
              <a:rPr lang="ru-RU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шаарынын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мэриясынын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жетекчилиги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тарабынан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арандарды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жеке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кабыл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алуу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графиги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1307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2235</TotalTime>
  <Words>481</Words>
  <Application>Microsoft Office PowerPoint</Application>
  <PresentationFormat>Произвольный</PresentationFormat>
  <Paragraphs>89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Городская</vt:lpstr>
      <vt:lpstr>Документтик камсыздоо жана контролдоо бөлүмү </vt:lpstr>
      <vt:lpstr> Бөлүмдүн компетенциясына кирген милдеттер жана функциялар </vt:lpstr>
      <vt:lpstr>Документтик камсыздоо жана контролдоо бөлүмүнүн түзүмү </vt:lpstr>
      <vt:lpstr>Документтер менен ишти уюштуруу</vt:lpstr>
      <vt:lpstr>2021-жылдын 1-кварталындагы документ жүгүртүү боюнча санариптик маалыматтар  </vt:lpstr>
      <vt:lpstr>2021-жылдын 1-кварталында документ жүгүртүү боюнча санариптик маалыматтар </vt:lpstr>
      <vt:lpstr>2021-жылдын 1-кварталында жарандардын кайрылуулары боюнча санариптик маалыматтар </vt:lpstr>
      <vt:lpstr> Жарандардын кайрылуулары боюнча  2021-жылдын 1-кварталындагы  санариптик маалыматтар </vt:lpstr>
      <vt:lpstr>Презентация PowerPoint</vt:lpstr>
      <vt:lpstr>Бишкек шаарынын мэриясынын жетекчилиги тарабынан жарандарды жеке кабыл алуу </vt:lpstr>
      <vt:lpstr>ЭДЖ киргизүү боюнча иштер </vt:lpstr>
      <vt:lpstr>Электрондук документ жүгүртүү деген эмне?</vt:lpstr>
      <vt:lpstr>«ЭДЖ» АМС программанын артыкчылыгы</vt:lpstr>
      <vt:lpstr>Кызматкерлердин ишинин оперативдүүлүгүн жогорулатат жана документтердин бирдиктүү базасын түзөт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проделанной работе  отдела ДОиК  центрального аппарата  мэрии города Бишкек</dc:title>
  <dc:creator>USER</dc:creator>
  <cp:lastModifiedBy>Венера Туманова Жумакадыровна</cp:lastModifiedBy>
  <cp:revision>143</cp:revision>
  <cp:lastPrinted>2021-04-20T08:58:18Z</cp:lastPrinted>
  <dcterms:created xsi:type="dcterms:W3CDTF">2018-12-10T15:21:22Z</dcterms:created>
  <dcterms:modified xsi:type="dcterms:W3CDTF">2021-04-21T09:43:27Z</dcterms:modified>
</cp:coreProperties>
</file>